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Default Extension="wdp" ContentType="image/vnd.ms-photo"/>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5" r:id="rId3"/>
    <p:sldId id="276" r:id="rId4"/>
    <p:sldId id="279" r:id="rId5"/>
    <p:sldId id="280" r:id="rId6"/>
    <p:sldId id="281" r:id="rId7"/>
    <p:sldId id="283" r:id="rId8"/>
    <p:sldId id="274" r:id="rId9"/>
    <p:sldId id="277" r:id="rId10"/>
    <p:sldId id="278" r:id="rId11"/>
    <p:sldId id="284" r:id="rId12"/>
    <p:sldId id="285" r:id="rId13"/>
    <p:sldId id="287" r:id="rId14"/>
    <p:sldId id="288" r:id="rId15"/>
    <p:sldId id="28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500"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11/7/2019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microsoft.com/office/2007/relationships/hdphoto" Target="../media/hdphoto1.wdp"/><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mailto:cnepss@insp.gov.ro" TargetMode="External"/><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hyperlink" Target="mailto:elena.lungu@insp.gov.ro"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mailto:cnepss@insp.gov.ro" TargetMode="External"/><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hyperlink" Target="mailto:elena.lungu@insp.gov.ro"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676400" y="1752600"/>
            <a:ext cx="2743200" cy="2438400"/>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ro-RO" b="1" dirty="0">
              <a:solidFill>
                <a:srgbClr val="333399"/>
              </a:solidFill>
              <a:effectLst>
                <a:outerShdw blurRad="38100" dist="38100" dir="2700000" algn="tl">
                  <a:srgbClr val="C0C0C0"/>
                </a:outerShdw>
              </a:effectLst>
              <a:latin typeface="Times New Roman" pitchFamily="18" charset="0"/>
            </a:endParaRPr>
          </a:p>
        </p:txBody>
      </p:sp>
      <p:sp>
        <p:nvSpPr>
          <p:cNvPr id="17" name="Rectangle 16"/>
          <p:cNvSpPr/>
          <p:nvPr/>
        </p:nvSpPr>
        <p:spPr>
          <a:xfrm>
            <a:off x="66746" y="1536413"/>
            <a:ext cx="4114800" cy="3733800"/>
          </a:xfrm>
          <a:prstGeom prst="rect">
            <a:avLst/>
          </a:prstGeom>
          <a:solidFill>
            <a:schemeClr val="bg1"/>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200" b="1" dirty="0">
                <a:solidFill>
                  <a:schemeClr val="tx2">
                    <a:lumMod val="75000"/>
                  </a:schemeClr>
                </a:solidFill>
                <a:latin typeface="Britannic Bold" panose="020B0903060703020204" pitchFamily="34" charset="0"/>
              </a:rPr>
              <a:t>ZI</a:t>
            </a:r>
            <a:r>
              <a:rPr lang="ro-RO" sz="3200" b="1" dirty="0">
                <a:solidFill>
                  <a:schemeClr val="tx2">
                    <a:lumMod val="75000"/>
                  </a:schemeClr>
                </a:solidFill>
                <a:latin typeface="Britannic Bold" panose="020B0903060703020204" pitchFamily="34" charset="0"/>
              </a:rPr>
              <a:t>UA MONDIALĂ DE LUPTĂ ÎMPOTRIVA </a:t>
            </a:r>
          </a:p>
          <a:p>
            <a:pPr algn="ctr"/>
            <a:r>
              <a:rPr lang="ro-RO" sz="3200" b="1" dirty="0">
                <a:solidFill>
                  <a:schemeClr val="accent1">
                    <a:lumMod val="75000"/>
                  </a:schemeClr>
                </a:solidFill>
                <a:latin typeface="Britannic Bold" panose="020B0903060703020204" pitchFamily="34" charset="0"/>
              </a:rPr>
              <a:t>HIV/SIDA</a:t>
            </a:r>
            <a:r>
              <a:rPr lang="ro-RO" sz="4400" b="1" dirty="0">
                <a:solidFill>
                  <a:schemeClr val="accent1">
                    <a:lumMod val="75000"/>
                  </a:schemeClr>
                </a:solidFill>
                <a:latin typeface="Britannic Bold" panose="020B0903060703020204" pitchFamily="34" charset="0"/>
              </a:rPr>
              <a:t> </a:t>
            </a:r>
            <a:endParaRPr lang="en-US" sz="4400" b="1" dirty="0">
              <a:solidFill>
                <a:schemeClr val="accent1">
                  <a:lumMod val="75000"/>
                </a:schemeClr>
              </a:solidFill>
              <a:latin typeface="Britannic Bold" panose="020B0903060703020204" pitchFamily="34" charset="0"/>
            </a:endParaRPr>
          </a:p>
        </p:txBody>
      </p:sp>
      <p:sp>
        <p:nvSpPr>
          <p:cNvPr id="14" name="Rectangle 13"/>
          <p:cNvSpPr/>
          <p:nvPr/>
        </p:nvSpPr>
        <p:spPr>
          <a:xfrm>
            <a:off x="5256742" y="4912667"/>
            <a:ext cx="2895344" cy="461665"/>
          </a:xfrm>
          <a:prstGeom prst="rect">
            <a:avLst/>
          </a:prstGeom>
        </p:spPr>
        <p:txBody>
          <a:bodyPr wrap="none">
            <a:prstTxWarp prst="textInflateBottom">
              <a:avLst/>
            </a:prstTxWarp>
            <a:spAutoFit/>
          </a:bodyPr>
          <a:lstStyle/>
          <a:p>
            <a:pPr algn="ctr">
              <a:defRPr/>
            </a:pPr>
            <a:r>
              <a:rPr lang="en-US" sz="2400" b="1" i="1" dirty="0">
                <a:solidFill>
                  <a:srgbClr val="2969A3"/>
                </a:solidFill>
                <a:latin typeface="Britannic Bold" panose="020B0903060703020204" pitchFamily="34" charset="0"/>
              </a:rPr>
              <a:t>1 DECEMBRIE 2019</a:t>
            </a:r>
          </a:p>
        </p:txBody>
      </p:sp>
      <p:pic>
        <p:nvPicPr>
          <p:cNvPr id="18" name="Picture 11" descr="SIGLA_GUVERNULUI_ROMÂNIEI-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124146" y="293152"/>
            <a:ext cx="847654" cy="926048"/>
          </a:xfrm>
          <a:prstGeom prst="rect">
            <a:avLst/>
          </a:prstGeom>
          <a:noFill/>
          <a:extLst>
            <a:ext uri="{909E8E84-426E-40DD-AFC4-6F175D3DCCD1}">
              <a14:hiddenFill xmlns:a14="http://schemas.microsoft.com/office/drawing/2010/main" xmlns="">
                <a:solidFill>
                  <a:srgbClr val="FFFFFF"/>
                </a:solidFill>
              </a14:hiddenFill>
            </a:ext>
          </a:extLst>
        </p:spPr>
      </p:pic>
      <p:pic>
        <p:nvPicPr>
          <p:cNvPr id="19" name="Object 2"/>
          <p:cNvPicPr>
            <a:picLocks noChangeArrowheads="1"/>
          </p:cNvPicPr>
          <p:nvPr/>
        </p:nvPicPr>
        <p:blipFill>
          <a:blip r:embed="rId3" cstate="print"/>
          <a:srcRect l="-2921" t="-768" r="-2565" b="-8820"/>
          <a:stretch>
            <a:fillRect/>
          </a:stretch>
        </p:blipFill>
        <p:spPr bwMode="auto">
          <a:xfrm>
            <a:off x="3581400" y="233447"/>
            <a:ext cx="4343400" cy="1133305"/>
          </a:xfrm>
          <a:prstGeom prst="rect">
            <a:avLst/>
          </a:prstGeom>
          <a:noFill/>
          <a:ln w="9525">
            <a:noFill/>
            <a:miter lim="800000"/>
            <a:headEnd/>
            <a:tailEnd/>
          </a:ln>
        </p:spPr>
      </p:pic>
      <p:sp>
        <p:nvSpPr>
          <p:cNvPr id="20" name="Rectangle 19"/>
          <p:cNvSpPr/>
          <p:nvPr/>
        </p:nvSpPr>
        <p:spPr>
          <a:xfrm>
            <a:off x="1447800" y="5270213"/>
            <a:ext cx="3581400" cy="584775"/>
          </a:xfrm>
          <a:prstGeom prst="rect">
            <a:avLst/>
          </a:prstGeom>
        </p:spPr>
        <p:txBody>
          <a:bodyPr wrap="square">
            <a:spAutoFit/>
          </a:bodyPr>
          <a:lstStyle/>
          <a:p>
            <a:pPr algn="ctr">
              <a:defRPr/>
            </a:pPr>
            <a:r>
              <a:rPr lang="ro-RO" sz="3200" b="1" dirty="0">
                <a:solidFill>
                  <a:schemeClr val="tx2">
                    <a:lumMod val="75000"/>
                  </a:schemeClr>
                </a:solidFill>
                <a:latin typeface="Britannic Bold" panose="020B0903060703020204" pitchFamily="34" charset="0"/>
                <a:cs typeface="Arial" panose="020B0604020202020204" pitchFamily="34" charset="0"/>
              </a:rPr>
              <a:t>PLANIFICARE</a:t>
            </a:r>
            <a:endParaRPr lang="en-US" sz="3200" b="1" dirty="0">
              <a:solidFill>
                <a:schemeClr val="tx2">
                  <a:lumMod val="75000"/>
                </a:schemeClr>
              </a:solidFill>
              <a:latin typeface="Britannic Bold" panose="020B0903060703020204" pitchFamily="34" charset="0"/>
              <a:cs typeface="Arial" panose="020B0604020202020204" pitchFamily="34" charset="0"/>
            </a:endParaRPr>
          </a:p>
        </p:txBody>
      </p:sp>
      <p:sp>
        <p:nvSpPr>
          <p:cNvPr id="2" name="TextBox 1"/>
          <p:cNvSpPr txBox="1"/>
          <p:nvPr/>
        </p:nvSpPr>
        <p:spPr>
          <a:xfrm>
            <a:off x="6704414" y="2590800"/>
            <a:ext cx="2134786" cy="369332"/>
          </a:xfrm>
          <a:prstGeom prst="rect">
            <a:avLst/>
          </a:prstGeom>
          <a:noFill/>
        </p:spPr>
        <p:txBody>
          <a:bodyPr wrap="square" rtlCol="0">
            <a:spAutoFit/>
          </a:bodyPr>
          <a:lstStyle/>
          <a:p>
            <a:endParaRPr lang="en-US" dirty="0"/>
          </a:p>
        </p:txBody>
      </p:sp>
      <p:pic>
        <p:nvPicPr>
          <p:cNvPr id="21" name="Picture 20" descr="Imagini pentru hiv aids"/>
          <p:cNvPicPr/>
          <p:nvPr/>
        </p:nvPicPr>
        <p:blipFill>
          <a:blip r:embed="rId4" cstate="print">
            <a:extLst>
              <a:ext uri="{BEBA8EAE-BF5A-486C-A8C5-ECC9F3942E4B}">
                <a14:imgProps xmlns:a14="http://schemas.microsoft.com/office/drawing/2010/main" xmlns="">
                  <a14:imgLayer r:embed="rId5">
                    <a14:imgEffect>
                      <a14:artisticTexturizer/>
                    </a14:imgEffect>
                  </a14:imgLayer>
                </a14:imgProps>
              </a:ext>
              <a:ext uri="{28A0092B-C50C-407E-A947-70E740481C1C}">
                <a14:useLocalDpi xmlns:a14="http://schemas.microsoft.com/office/drawing/2010/main" xmlns="" val="0"/>
              </a:ext>
            </a:extLst>
          </a:blip>
          <a:srcRect/>
          <a:stretch>
            <a:fillRect/>
          </a:stretch>
        </p:blipFill>
        <p:spPr bwMode="auto">
          <a:xfrm>
            <a:off x="4114800" y="1747549"/>
            <a:ext cx="4724400" cy="2909888"/>
          </a:xfrm>
          <a:prstGeom prst="rect">
            <a:avLst/>
          </a:prstGeom>
          <a:noFill/>
          <a:ln>
            <a:noFill/>
          </a:ln>
          <a:effectLst/>
        </p:spPr>
      </p:pic>
    </p:spTree>
    <p:extLst>
      <p:ext uri="{BB962C8B-B14F-4D97-AF65-F5344CB8AC3E}">
        <p14:creationId xmlns:p14="http://schemas.microsoft.com/office/powerpoint/2010/main" xmlns="" val="26709572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magini pentru hiv aids"/>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8100" y="0"/>
            <a:ext cx="9220200" cy="6858000"/>
          </a:xfrm>
          <a:prstGeom prst="rect">
            <a:avLst/>
          </a:prstGeom>
          <a:noFill/>
          <a:ln>
            <a:noFill/>
          </a:ln>
        </p:spPr>
      </p:pic>
      <p:sp>
        <p:nvSpPr>
          <p:cNvPr id="5" name="Title 1"/>
          <p:cNvSpPr>
            <a:spLocks noGrp="1"/>
          </p:cNvSpPr>
          <p:nvPr>
            <p:ph type="title"/>
          </p:nvPr>
        </p:nvSpPr>
        <p:spPr>
          <a:xfrm>
            <a:off x="0" y="0"/>
            <a:ext cx="3606662" cy="838200"/>
          </a:xfrm>
        </p:spPr>
        <p:txBody>
          <a:bodyPr>
            <a:normAutofit/>
          </a:bodyPr>
          <a:lstStyle/>
          <a:p>
            <a:pPr algn="just"/>
            <a:r>
              <a:rPr lang="ro-RO" sz="3200" b="1" dirty="0">
                <a:solidFill>
                  <a:schemeClr val="tx1">
                    <a:lumMod val="75000"/>
                    <a:lumOff val="25000"/>
                  </a:schemeClr>
                </a:solidFill>
                <a:effectLst>
                  <a:outerShdw blurRad="38100" dist="38100" dir="2700000" algn="tl">
                    <a:srgbClr val="000000">
                      <a:alpha val="43137"/>
                    </a:srgbClr>
                  </a:outerShdw>
                </a:effectLst>
                <a:latin typeface="Britannic Bold" pitchFamily="34" charset="0"/>
              </a:rPr>
              <a:t>MESAJE CHEIE :</a:t>
            </a:r>
          </a:p>
        </p:txBody>
      </p:sp>
      <p:sp>
        <p:nvSpPr>
          <p:cNvPr id="6" name="TextBox 5"/>
          <p:cNvSpPr txBox="1"/>
          <p:nvPr/>
        </p:nvSpPr>
        <p:spPr>
          <a:xfrm>
            <a:off x="4572000" y="2819400"/>
            <a:ext cx="4542934" cy="1446550"/>
          </a:xfrm>
          <a:prstGeom prst="rect">
            <a:avLst/>
          </a:prstGeom>
          <a:ln>
            <a:noFill/>
          </a:ln>
        </p:spPr>
        <p:style>
          <a:lnRef idx="2">
            <a:schemeClr val="accent2"/>
          </a:lnRef>
          <a:fillRef idx="1">
            <a:schemeClr val="lt1"/>
          </a:fillRef>
          <a:effectRef idx="0">
            <a:schemeClr val="accent2"/>
          </a:effectRef>
          <a:fontRef idx="minor">
            <a:schemeClr val="dk1"/>
          </a:fontRef>
        </p:style>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ro-RO" sz="8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rPr>
              <a:t>HIV/SIDA</a:t>
            </a:r>
            <a:endParaRPr lang="en-US" sz="8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ndParaRPr>
          </a:p>
        </p:txBody>
      </p:sp>
      <p:sp>
        <p:nvSpPr>
          <p:cNvPr id="7" name="Oval 6"/>
          <p:cNvSpPr/>
          <p:nvPr/>
        </p:nvSpPr>
        <p:spPr>
          <a:xfrm>
            <a:off x="5791200" y="4038600"/>
            <a:ext cx="1219200" cy="762000"/>
          </a:xfrm>
          <a:prstGeom prst="ellipse">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8" name="Rectangle 7"/>
          <p:cNvSpPr/>
          <p:nvPr/>
        </p:nvSpPr>
        <p:spPr>
          <a:xfrm>
            <a:off x="4426019" y="426058"/>
            <a:ext cx="5029200" cy="923330"/>
          </a:xfrm>
          <a:prstGeom prst="rect">
            <a:avLst/>
          </a:prstGeom>
        </p:spPr>
        <p:txBody>
          <a:bodyPr wrap="square">
            <a:spAutoFit/>
          </a:bodyPr>
          <a:lstStyle/>
          <a:p>
            <a:pPr marL="285750" indent="-285750">
              <a:buFont typeface="Wingdings" panose="05000000000000000000" pitchFamily="2" charset="2"/>
              <a:buChar char="v"/>
            </a:pPr>
            <a:r>
              <a:rPr lang="ro-RO" dirty="0">
                <a:solidFill>
                  <a:schemeClr val="tx2">
                    <a:lumMod val="75000"/>
                  </a:schemeClr>
                </a:solidFill>
                <a:latin typeface="Cambria" panose="02040503050406030204" pitchFamily="18" charset="0"/>
              </a:rPr>
              <a:t>Tinerii ar trebui să învețe să evite, să condamne și să se opună hărțuirii sexuale</a:t>
            </a:r>
            <a:r>
              <a:rPr lang="en-US" dirty="0">
                <a:solidFill>
                  <a:schemeClr val="tx2">
                    <a:lumMod val="75000"/>
                  </a:schemeClr>
                </a:solidFill>
                <a:latin typeface="Cambria" panose="02040503050406030204" pitchFamily="18" charset="0"/>
              </a:rPr>
              <a:t> </a:t>
            </a:r>
            <a:r>
              <a:rPr lang="ro-RO" dirty="0">
                <a:solidFill>
                  <a:schemeClr val="tx2">
                    <a:lumMod val="75000"/>
                  </a:schemeClr>
                </a:solidFill>
                <a:latin typeface="Cambria" panose="02040503050406030204" pitchFamily="18" charset="0"/>
              </a:rPr>
              <a:t>ş</a:t>
            </a:r>
            <a:r>
              <a:rPr lang="en-US" dirty="0" err="1">
                <a:solidFill>
                  <a:schemeClr val="tx2">
                    <a:lumMod val="75000"/>
                  </a:schemeClr>
                </a:solidFill>
                <a:latin typeface="Cambria" panose="02040503050406030204" pitchFamily="18" charset="0"/>
              </a:rPr>
              <a:t>i</a:t>
            </a:r>
            <a:r>
              <a:rPr lang="ro-RO" dirty="0">
                <a:solidFill>
                  <a:schemeClr val="tx2">
                    <a:lumMod val="75000"/>
                  </a:schemeClr>
                </a:solidFill>
                <a:latin typeface="Cambria" panose="02040503050406030204" pitchFamily="18" charset="0"/>
              </a:rPr>
              <a:t> violenței</a:t>
            </a:r>
            <a:r>
              <a:rPr lang="en-US" dirty="0">
                <a:solidFill>
                  <a:schemeClr val="tx2">
                    <a:lumMod val="75000"/>
                  </a:schemeClr>
                </a:solidFill>
                <a:effectLst>
                  <a:outerShdw blurRad="38100" dist="38100" dir="2700000" algn="tl">
                    <a:srgbClr val="000000">
                      <a:alpha val="43137"/>
                    </a:srgbClr>
                  </a:outerShdw>
                </a:effectLst>
                <a:latin typeface="Cambria" panose="02040503050406030204" pitchFamily="18" charset="0"/>
              </a:rPr>
              <a:t>. </a:t>
            </a:r>
          </a:p>
        </p:txBody>
      </p:sp>
      <p:sp>
        <p:nvSpPr>
          <p:cNvPr id="9" name="Rectangle 8"/>
          <p:cNvSpPr/>
          <p:nvPr/>
        </p:nvSpPr>
        <p:spPr>
          <a:xfrm>
            <a:off x="2232064" y="-13882"/>
            <a:ext cx="7010400" cy="369332"/>
          </a:xfrm>
          <a:prstGeom prst="rect">
            <a:avLst/>
          </a:prstGeom>
        </p:spPr>
        <p:txBody>
          <a:bodyPr wrap="square">
            <a:spAutoFit/>
          </a:bodyPr>
          <a:lstStyle/>
          <a:p>
            <a:pPr marL="285750" indent="-285750">
              <a:buFont typeface="Wingdings" panose="05000000000000000000" pitchFamily="2" charset="2"/>
              <a:buChar char="v"/>
            </a:pPr>
            <a:r>
              <a:rPr lang="ro-RO" dirty="0">
                <a:solidFill>
                  <a:schemeClr val="tx2">
                    <a:lumMod val="75000"/>
                  </a:schemeClr>
                </a:solidFill>
                <a:latin typeface="Cambria" panose="02040503050406030204" pitchFamily="18" charset="0"/>
              </a:rPr>
              <a:t>Toți oamenii care trăiesc cu HIV ar trebui să-și cunoască drepturile.</a:t>
            </a:r>
            <a:endParaRPr lang="en-US" dirty="0">
              <a:solidFill>
                <a:schemeClr val="tx2">
                  <a:lumMod val="75000"/>
                </a:schemeClr>
              </a:solidFill>
              <a:latin typeface="Cambria" panose="02040503050406030204" pitchFamily="18" charset="0"/>
            </a:endParaRPr>
          </a:p>
        </p:txBody>
      </p:sp>
      <p:sp>
        <p:nvSpPr>
          <p:cNvPr id="10" name="Rectangle 9"/>
          <p:cNvSpPr/>
          <p:nvPr/>
        </p:nvSpPr>
        <p:spPr>
          <a:xfrm>
            <a:off x="4456397" y="1349388"/>
            <a:ext cx="4542934" cy="2031325"/>
          </a:xfrm>
          <a:prstGeom prst="rect">
            <a:avLst/>
          </a:prstGeom>
        </p:spPr>
        <p:txBody>
          <a:bodyPr wrap="square">
            <a:spAutoFit/>
          </a:bodyPr>
          <a:lstStyle/>
          <a:p>
            <a:pPr marL="285750" lvl="0" indent="-285750" algn="just">
              <a:buFont typeface="Wingdings" panose="05000000000000000000" pitchFamily="2" charset="2"/>
              <a:buChar char="v"/>
            </a:pPr>
            <a:r>
              <a:rPr lang="ro-RO" dirty="0">
                <a:solidFill>
                  <a:schemeClr val="tx2">
                    <a:lumMod val="75000"/>
                  </a:schemeClr>
                </a:solidFill>
                <a:latin typeface="Cambria" panose="02040503050406030204" pitchFamily="18" charset="0"/>
              </a:rPr>
              <a:t>Nici un copil sau adult care trăiește cu HIV nu ar trebui să fie vreodată stigmatizat sau discriminat. Părinții, profesorii</a:t>
            </a:r>
            <a:r>
              <a:rPr lang="en-US" dirty="0">
                <a:solidFill>
                  <a:schemeClr val="tx2">
                    <a:lumMod val="75000"/>
                  </a:schemeClr>
                </a:solidFill>
                <a:latin typeface="Cambria" panose="02040503050406030204" pitchFamily="18" charset="0"/>
              </a:rPr>
              <a:t>, </a:t>
            </a:r>
            <a:r>
              <a:rPr lang="en-US" dirty="0" err="1">
                <a:solidFill>
                  <a:schemeClr val="tx2">
                    <a:lumMod val="75000"/>
                  </a:schemeClr>
                </a:solidFill>
                <a:latin typeface="Cambria" panose="02040503050406030204" pitchFamily="18" charset="0"/>
              </a:rPr>
              <a:t>asisten</a:t>
            </a:r>
            <a:r>
              <a:rPr lang="ro-RO" dirty="0">
                <a:solidFill>
                  <a:schemeClr val="tx2">
                    <a:lumMod val="75000"/>
                  </a:schemeClr>
                </a:solidFill>
                <a:latin typeface="Cambria" panose="02040503050406030204" pitchFamily="18" charset="0"/>
              </a:rPr>
              <a:t>ţii sociali au un rol esențial în educația și prevenirea HIV, precum și în reducerea fricii, stigmei și discriminării.</a:t>
            </a:r>
            <a:endParaRPr lang="en-US" dirty="0">
              <a:solidFill>
                <a:schemeClr val="tx2">
                  <a:lumMod val="75000"/>
                </a:schemeClr>
              </a:solidFill>
              <a:latin typeface="Cambria" panose="02040503050406030204" pitchFamily="18" charset="0"/>
            </a:endParaRPr>
          </a:p>
        </p:txBody>
      </p:sp>
      <p:sp>
        <p:nvSpPr>
          <p:cNvPr id="11" name="Rectangle 10"/>
          <p:cNvSpPr/>
          <p:nvPr/>
        </p:nvSpPr>
        <p:spPr>
          <a:xfrm>
            <a:off x="4308514" y="3939093"/>
            <a:ext cx="4838700" cy="2926442"/>
          </a:xfrm>
          <a:prstGeom prst="rect">
            <a:avLst/>
          </a:prstGeom>
        </p:spPr>
        <p:txBody>
          <a:bodyPr wrap="square">
            <a:spAutoFit/>
          </a:bodyPr>
          <a:lstStyle/>
          <a:p>
            <a:pPr marL="285750" indent="-285750" algn="just">
              <a:lnSpc>
                <a:spcPts val="1700"/>
              </a:lnSpc>
              <a:buFont typeface="Wingdings" pitchFamily="2" charset="2"/>
              <a:buChar char="v"/>
            </a:pPr>
            <a:r>
              <a:rPr lang="ro-RO" dirty="0">
                <a:solidFill>
                  <a:schemeClr val="tx2">
                    <a:lumMod val="75000"/>
                  </a:schemeClr>
                </a:solidFill>
                <a:latin typeface="Cambria" pitchFamily="18" charset="0"/>
              </a:rPr>
              <a:t>S-au făcut progrese împotriva  discriminării legate de HIV, însă atitudinile discriminatorii față de persoanele care trăiesc cu HIV persistă. Discriminarea este adesea consolidată de  hărțuire și violență. Nedivulgarea statutului HIV pozitiv continuă să întreţină transmiterea infecţiei și să încalce totodată drepturile persoanelor. Aproximativ 48 de țări și teritorii au încă restricții care includ testarea HIV și divulgarea obligatorie ca parte a cerințelor pentru permisele de intrare, ședere, muncă și / sau studiu.</a:t>
            </a:r>
            <a:endParaRPr lang="en-US" dirty="0">
              <a:solidFill>
                <a:schemeClr val="tx2">
                  <a:lumMod val="75000"/>
                </a:schemeClr>
              </a:solidFill>
              <a:latin typeface="Cambria" pitchFamily="18" charset="0"/>
            </a:endParaRPr>
          </a:p>
        </p:txBody>
      </p:sp>
    </p:spTree>
    <p:extLst>
      <p:ext uri="{BB962C8B-B14F-4D97-AF65-F5344CB8AC3E}">
        <p14:creationId xmlns:p14="http://schemas.microsoft.com/office/powerpoint/2010/main" xmlns="" val="4095706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magini pentru hiv aids"/>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5595" y="0"/>
            <a:ext cx="9220200" cy="6858000"/>
          </a:xfrm>
          <a:prstGeom prst="rect">
            <a:avLst/>
          </a:prstGeom>
          <a:noFill/>
          <a:ln>
            <a:noFill/>
          </a:ln>
        </p:spPr>
      </p:pic>
      <p:sp>
        <p:nvSpPr>
          <p:cNvPr id="5" name="TextBox 4"/>
          <p:cNvSpPr txBox="1"/>
          <p:nvPr/>
        </p:nvSpPr>
        <p:spPr>
          <a:xfrm>
            <a:off x="4572000" y="2819400"/>
            <a:ext cx="4542934" cy="1446550"/>
          </a:xfrm>
          <a:prstGeom prst="rect">
            <a:avLst/>
          </a:prstGeom>
          <a:ln>
            <a:noFill/>
          </a:ln>
        </p:spPr>
        <p:style>
          <a:lnRef idx="2">
            <a:schemeClr val="accent2"/>
          </a:lnRef>
          <a:fillRef idx="1">
            <a:schemeClr val="lt1"/>
          </a:fillRef>
          <a:effectRef idx="0">
            <a:schemeClr val="accent2"/>
          </a:effectRef>
          <a:fontRef idx="minor">
            <a:schemeClr val="dk1"/>
          </a:fontRef>
        </p:style>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ro-RO" sz="8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rPr>
              <a:t>HIV/SIDA</a:t>
            </a:r>
            <a:endParaRPr lang="en-US" sz="8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ndParaRPr>
          </a:p>
        </p:txBody>
      </p:sp>
      <p:sp>
        <p:nvSpPr>
          <p:cNvPr id="6" name="Oval 5"/>
          <p:cNvSpPr/>
          <p:nvPr/>
        </p:nvSpPr>
        <p:spPr>
          <a:xfrm>
            <a:off x="5867400" y="4265950"/>
            <a:ext cx="976067" cy="458450"/>
          </a:xfrm>
          <a:prstGeom prst="ellipse">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7" name="Rectangle 6"/>
          <p:cNvSpPr/>
          <p:nvPr/>
        </p:nvSpPr>
        <p:spPr>
          <a:xfrm>
            <a:off x="2400300" y="18463"/>
            <a:ext cx="6819900" cy="656406"/>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just"/>
            <a:r>
              <a:rPr lang="ro-RO" sz="3200" b="1" dirty="0">
                <a:solidFill>
                  <a:schemeClr val="tx2">
                    <a:lumMod val="75000"/>
                  </a:schemeClr>
                </a:solidFill>
                <a:latin typeface="Britannic Bold" pitchFamily="34" charset="0"/>
              </a:rPr>
              <a:t>POSIBILI PARTENERI DE CAMPANIE :</a:t>
            </a:r>
            <a:endParaRPr lang="en-US" sz="3200" dirty="0">
              <a:solidFill>
                <a:schemeClr val="tx2">
                  <a:lumMod val="75000"/>
                </a:schemeClr>
              </a:solidFill>
              <a:latin typeface="Britannic Bold" pitchFamily="34" charset="0"/>
              <a:cs typeface="Calibri" panose="020F0502020204030204" pitchFamily="34" charset="0"/>
            </a:endParaRPr>
          </a:p>
        </p:txBody>
      </p:sp>
      <p:sp>
        <p:nvSpPr>
          <p:cNvPr id="9" name="Rectangle 8"/>
          <p:cNvSpPr/>
          <p:nvPr/>
        </p:nvSpPr>
        <p:spPr>
          <a:xfrm>
            <a:off x="4570821" y="1135930"/>
            <a:ext cx="4572000" cy="1354217"/>
          </a:xfrm>
          <a:prstGeom prst="rect">
            <a:avLst/>
          </a:prstGeom>
        </p:spPr>
        <p:txBody>
          <a:bodyPr>
            <a:spAutoFit/>
          </a:bodyPr>
          <a:lstStyle/>
          <a:p>
            <a:pPr marL="285750" indent="-285750" algn="just">
              <a:spcAft>
                <a:spcPts val="1200"/>
              </a:spcAft>
              <a:buFont typeface="Wingdings" panose="05000000000000000000" pitchFamily="2" charset="2"/>
              <a:buChar char="v"/>
            </a:pPr>
            <a:r>
              <a:rPr lang="ro-RO" sz="2400" dirty="0" err="1">
                <a:solidFill>
                  <a:schemeClr val="tx2">
                    <a:lumMod val="75000"/>
                  </a:schemeClr>
                </a:solidFill>
                <a:latin typeface="Cambria" panose="02040503050406030204" pitchFamily="18" charset="0"/>
                <a:cs typeface="Calibri" panose="020F0502020204030204" pitchFamily="34" charset="0"/>
              </a:rPr>
              <a:t>Organizaţii</a:t>
            </a:r>
            <a:r>
              <a:rPr lang="ro-RO" sz="2400" dirty="0">
                <a:solidFill>
                  <a:schemeClr val="tx2">
                    <a:lumMod val="75000"/>
                  </a:schemeClr>
                </a:solidFill>
                <a:latin typeface="Cambria" panose="02040503050406030204" pitchFamily="18" charset="0"/>
                <a:cs typeface="Calibri" panose="020F0502020204030204" pitchFamily="34" charset="0"/>
              </a:rPr>
              <a:t> nonguvernamentale</a:t>
            </a:r>
          </a:p>
          <a:p>
            <a:pPr marL="285750" indent="-285750" algn="just">
              <a:spcAft>
                <a:spcPts val="1200"/>
              </a:spcAft>
              <a:buFont typeface="Wingdings" panose="05000000000000000000" pitchFamily="2" charset="2"/>
              <a:buChar char="v"/>
            </a:pPr>
            <a:r>
              <a:rPr lang="ro-RO" sz="2400" dirty="0">
                <a:solidFill>
                  <a:schemeClr val="tx2">
                    <a:lumMod val="75000"/>
                  </a:schemeClr>
                </a:solidFill>
                <a:latin typeface="Cambria" panose="02040503050406030204" pitchFamily="18" charset="0"/>
                <a:cs typeface="Calibri" panose="020F0502020204030204" pitchFamily="34" charset="0"/>
              </a:rPr>
              <a:t>Maternităţi</a:t>
            </a:r>
          </a:p>
        </p:txBody>
      </p:sp>
      <p:sp>
        <p:nvSpPr>
          <p:cNvPr id="10" name="Rectangle 9"/>
          <p:cNvSpPr/>
          <p:nvPr/>
        </p:nvSpPr>
        <p:spPr>
          <a:xfrm>
            <a:off x="4518261" y="2472533"/>
            <a:ext cx="4532329" cy="830997"/>
          </a:xfrm>
          <a:prstGeom prst="rect">
            <a:avLst/>
          </a:prstGeom>
        </p:spPr>
        <p:txBody>
          <a:bodyPr wrap="square">
            <a:spAutoFit/>
          </a:bodyPr>
          <a:lstStyle/>
          <a:p>
            <a:pPr marL="285750" indent="-285750">
              <a:buFont typeface="Wingdings" panose="05000000000000000000" pitchFamily="2" charset="2"/>
              <a:buChar char="v"/>
            </a:pPr>
            <a:r>
              <a:rPr lang="ro-RO" sz="2400" dirty="0">
                <a:solidFill>
                  <a:schemeClr val="tx2">
                    <a:lumMod val="75000"/>
                  </a:schemeClr>
                </a:solidFill>
                <a:latin typeface="Cambria" panose="02040503050406030204" pitchFamily="18" charset="0"/>
                <a:cs typeface="Calibri" panose="020F0502020204030204" pitchFamily="34" charset="0"/>
              </a:rPr>
              <a:t>Cabinete de planificare familială</a:t>
            </a:r>
            <a:endParaRPr lang="en-US" sz="2400" dirty="0">
              <a:solidFill>
                <a:schemeClr val="tx2">
                  <a:lumMod val="75000"/>
                </a:schemeClr>
              </a:solidFill>
            </a:endParaRPr>
          </a:p>
        </p:txBody>
      </p:sp>
      <p:sp>
        <p:nvSpPr>
          <p:cNvPr id="11" name="Rectangle 10"/>
          <p:cNvSpPr/>
          <p:nvPr/>
        </p:nvSpPr>
        <p:spPr>
          <a:xfrm>
            <a:off x="4582605" y="4289063"/>
            <a:ext cx="4572000" cy="1877437"/>
          </a:xfrm>
          <a:prstGeom prst="rect">
            <a:avLst/>
          </a:prstGeom>
        </p:spPr>
        <p:txBody>
          <a:bodyPr>
            <a:spAutoFit/>
          </a:bodyPr>
          <a:lstStyle/>
          <a:p>
            <a:pPr marL="285750" indent="-285750" algn="just">
              <a:spcAft>
                <a:spcPts val="1200"/>
              </a:spcAft>
              <a:buFont typeface="Wingdings" panose="05000000000000000000" pitchFamily="2" charset="2"/>
              <a:buChar char="v"/>
            </a:pPr>
            <a:r>
              <a:rPr lang="ro-RO" sz="2400" dirty="0">
                <a:solidFill>
                  <a:schemeClr val="tx2">
                    <a:lumMod val="75000"/>
                  </a:schemeClr>
                </a:solidFill>
                <a:latin typeface="Cambria" panose="02040503050406030204" pitchFamily="18" charset="0"/>
                <a:cs typeface="Calibri" panose="020F0502020204030204" pitchFamily="34" charset="0"/>
              </a:rPr>
              <a:t>Cabinete ale medicilor de familie</a:t>
            </a:r>
          </a:p>
          <a:p>
            <a:pPr marL="285750" indent="-285750" algn="just">
              <a:spcAft>
                <a:spcPts val="1200"/>
              </a:spcAft>
              <a:buFont typeface="Wingdings" panose="05000000000000000000" pitchFamily="2" charset="2"/>
              <a:buChar char="v"/>
            </a:pPr>
            <a:r>
              <a:rPr lang="ro-RO" sz="2400" dirty="0">
                <a:solidFill>
                  <a:schemeClr val="tx2">
                    <a:lumMod val="75000"/>
                  </a:schemeClr>
                </a:solidFill>
                <a:latin typeface="Cambria" panose="02040503050406030204" pitchFamily="18" charset="0"/>
                <a:cs typeface="Calibri" panose="020F0502020204030204" pitchFamily="34" charset="0"/>
              </a:rPr>
              <a:t>Inspectorate Şcolare Județene</a:t>
            </a:r>
          </a:p>
          <a:p>
            <a:pPr marL="285750" indent="-285750" algn="just">
              <a:spcAft>
                <a:spcPts val="1200"/>
              </a:spcAft>
              <a:buFont typeface="Wingdings" panose="05000000000000000000" pitchFamily="2" charset="2"/>
              <a:buChar char="v"/>
            </a:pPr>
            <a:r>
              <a:rPr lang="ro-RO" sz="2400" dirty="0">
                <a:solidFill>
                  <a:schemeClr val="tx2">
                    <a:lumMod val="75000"/>
                  </a:schemeClr>
                </a:solidFill>
                <a:latin typeface="Cambria" panose="02040503050406030204" pitchFamily="18" charset="0"/>
                <a:cs typeface="Calibri" panose="020F0502020204030204" pitchFamily="34" charset="0"/>
              </a:rPr>
              <a:t>Presa scrisă şi audio-vizuală</a:t>
            </a:r>
            <a:endParaRPr lang="en-US" sz="2400" dirty="0">
              <a:solidFill>
                <a:schemeClr val="tx2">
                  <a:lumMod val="75000"/>
                </a:schemeClr>
              </a:solidFill>
              <a:latin typeface="Cambria" panose="02040503050406030204" pitchFamily="18" charset="0"/>
              <a:cs typeface="Calibri" panose="020F0502020204030204" pitchFamily="34" charset="0"/>
            </a:endParaRPr>
          </a:p>
        </p:txBody>
      </p:sp>
    </p:spTree>
    <p:extLst>
      <p:ext uri="{BB962C8B-B14F-4D97-AF65-F5344CB8AC3E}">
        <p14:creationId xmlns:p14="http://schemas.microsoft.com/office/powerpoint/2010/main" xmlns="" val="2865519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dirty="0"/>
          </a:p>
        </p:txBody>
      </p:sp>
      <p:pic>
        <p:nvPicPr>
          <p:cNvPr id="4" name="Picture 3" descr="Imagini pentru hiv aids"/>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034" y="0"/>
            <a:ext cx="9220200" cy="6858000"/>
          </a:xfrm>
          <a:prstGeom prst="rect">
            <a:avLst/>
          </a:prstGeom>
          <a:noFill/>
          <a:ln>
            <a:noFill/>
          </a:ln>
        </p:spPr>
      </p:pic>
      <p:sp>
        <p:nvSpPr>
          <p:cNvPr id="5" name="TextBox 4"/>
          <p:cNvSpPr txBox="1"/>
          <p:nvPr/>
        </p:nvSpPr>
        <p:spPr>
          <a:xfrm>
            <a:off x="4572000" y="2819400"/>
            <a:ext cx="4542934" cy="1446550"/>
          </a:xfrm>
          <a:prstGeom prst="rect">
            <a:avLst/>
          </a:prstGeom>
          <a:ln>
            <a:noFill/>
          </a:ln>
        </p:spPr>
        <p:style>
          <a:lnRef idx="2">
            <a:schemeClr val="accent2"/>
          </a:lnRef>
          <a:fillRef idx="1">
            <a:schemeClr val="lt1"/>
          </a:fillRef>
          <a:effectRef idx="0">
            <a:schemeClr val="accent2"/>
          </a:effectRef>
          <a:fontRef idx="minor">
            <a:schemeClr val="dk1"/>
          </a:fontRef>
        </p:style>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ro-RO" sz="8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rPr>
              <a:t>HIV/SIDA</a:t>
            </a:r>
            <a:endParaRPr lang="en-US" sz="8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ndParaRPr>
          </a:p>
        </p:txBody>
      </p:sp>
      <p:sp>
        <p:nvSpPr>
          <p:cNvPr id="6" name="Oval 5"/>
          <p:cNvSpPr/>
          <p:nvPr/>
        </p:nvSpPr>
        <p:spPr>
          <a:xfrm>
            <a:off x="6172200" y="4191000"/>
            <a:ext cx="457200" cy="457200"/>
          </a:xfrm>
          <a:prstGeom prst="ellipse">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7" name="Rectangle 6"/>
          <p:cNvSpPr/>
          <p:nvPr/>
        </p:nvSpPr>
        <p:spPr>
          <a:xfrm>
            <a:off x="3810000" y="113438"/>
            <a:ext cx="4352474" cy="584775"/>
          </a:xfrm>
          <a:prstGeom prst="rect">
            <a:avLst/>
          </a:prstGeom>
        </p:spPr>
        <p:txBody>
          <a:bodyPr wrap="none">
            <a:spAutoFit/>
          </a:bodyPr>
          <a:lstStyle/>
          <a:p>
            <a:pPr algn="just"/>
            <a:r>
              <a:rPr lang="ro-RO" sz="3200" b="1" dirty="0">
                <a:solidFill>
                  <a:schemeClr val="tx2">
                    <a:lumMod val="75000"/>
                  </a:schemeClr>
                </a:solidFill>
                <a:latin typeface="Britannic Bold" pitchFamily="34" charset="0"/>
              </a:rPr>
              <a:t>POSIBILE OBSTACOLE </a:t>
            </a:r>
            <a:r>
              <a:rPr lang="en-US" sz="3200" b="1" dirty="0">
                <a:solidFill>
                  <a:schemeClr val="tx2">
                    <a:lumMod val="75000"/>
                  </a:schemeClr>
                </a:solidFill>
                <a:latin typeface="Britannic Bold" pitchFamily="34" charset="0"/>
              </a:rPr>
              <a:t>:</a:t>
            </a:r>
            <a:endParaRPr lang="ro-RO" sz="3200" b="1" dirty="0">
              <a:solidFill>
                <a:schemeClr val="tx2">
                  <a:lumMod val="75000"/>
                </a:schemeClr>
              </a:solidFill>
              <a:latin typeface="Britannic Bold" pitchFamily="34" charset="0"/>
            </a:endParaRPr>
          </a:p>
        </p:txBody>
      </p:sp>
      <p:sp>
        <p:nvSpPr>
          <p:cNvPr id="8" name="Rectangle 7"/>
          <p:cNvSpPr/>
          <p:nvPr/>
        </p:nvSpPr>
        <p:spPr>
          <a:xfrm>
            <a:off x="4328867" y="584217"/>
            <a:ext cx="4572000" cy="2708434"/>
          </a:xfrm>
          <a:prstGeom prst="rect">
            <a:avLst/>
          </a:prstGeom>
        </p:spPr>
        <p:txBody>
          <a:bodyPr>
            <a:spAutoFit/>
          </a:bodyPr>
          <a:lstStyle/>
          <a:p>
            <a:pPr marL="377190" indent="-285750" algn="just">
              <a:spcAft>
                <a:spcPts val="1200"/>
              </a:spcAft>
              <a:buFont typeface="Wingdings" panose="05000000000000000000" pitchFamily="2" charset="2"/>
              <a:buChar char="v"/>
            </a:pPr>
            <a:r>
              <a:rPr lang="ro-RO" sz="2000" dirty="0">
                <a:solidFill>
                  <a:schemeClr val="tx2">
                    <a:lumMod val="75000"/>
                  </a:schemeClr>
                </a:solidFill>
                <a:latin typeface="Times New Roman" pitchFamily="18" charset="0"/>
              </a:rPr>
              <a:t>Re</a:t>
            </a:r>
            <a:r>
              <a:rPr lang="ro-RO" sz="2000" dirty="0">
                <a:solidFill>
                  <a:schemeClr val="tx2">
                    <a:lumMod val="75000"/>
                  </a:schemeClr>
                </a:solidFill>
                <a:latin typeface="Cambria" panose="02040503050406030204" pitchFamily="18" charset="0"/>
              </a:rPr>
              <a:t>surse umane, materiale și de timp insuficiente. </a:t>
            </a:r>
          </a:p>
          <a:p>
            <a:pPr marL="377190" indent="-285750" algn="just">
              <a:spcAft>
                <a:spcPts val="1200"/>
              </a:spcAft>
              <a:buFont typeface="Wingdings" panose="05000000000000000000" pitchFamily="2" charset="2"/>
              <a:buChar char="v"/>
            </a:pPr>
            <a:r>
              <a:rPr lang="ro-RO" sz="2000" dirty="0">
                <a:solidFill>
                  <a:schemeClr val="tx2">
                    <a:lumMod val="75000"/>
                  </a:schemeClr>
                </a:solidFill>
                <a:latin typeface="Cambria" panose="02040503050406030204" pitchFamily="18" charset="0"/>
              </a:rPr>
              <a:t>Lipsă de interes din partea populaţiei.</a:t>
            </a:r>
          </a:p>
          <a:p>
            <a:pPr marL="377190" indent="-285750" algn="just">
              <a:spcAft>
                <a:spcPts val="1200"/>
              </a:spcAft>
              <a:buFont typeface="Wingdings" panose="05000000000000000000" pitchFamily="2" charset="2"/>
              <a:buChar char="v"/>
            </a:pPr>
            <a:r>
              <a:rPr lang="ro-RO" sz="2000" dirty="0">
                <a:solidFill>
                  <a:schemeClr val="tx2">
                    <a:lumMod val="75000"/>
                  </a:schemeClr>
                </a:solidFill>
                <a:latin typeface="Cambria" panose="02040503050406030204" pitchFamily="18" charset="0"/>
                <a:cs typeface="Calibri" panose="020F0502020204030204" pitchFamily="34" charset="0"/>
              </a:rPr>
              <a:t>Lipsă de interes a populaţiei ţintă.</a:t>
            </a:r>
          </a:p>
          <a:p>
            <a:pPr marL="377190" indent="-285750">
              <a:spcAft>
                <a:spcPts val="1200"/>
              </a:spcAft>
              <a:buFont typeface="Wingdings" panose="05000000000000000000" pitchFamily="2" charset="2"/>
              <a:buChar char="v"/>
            </a:pPr>
            <a:r>
              <a:rPr lang="ro-RO" sz="2000" dirty="0">
                <a:solidFill>
                  <a:schemeClr val="tx2">
                    <a:lumMod val="75000"/>
                  </a:schemeClr>
                </a:solidFill>
                <a:latin typeface="Cambria" panose="02040503050406030204" pitchFamily="18" charset="0"/>
                <a:cs typeface="Calibri" panose="020F0502020204030204" pitchFamily="34" charset="0"/>
              </a:rPr>
              <a:t>Lipsă de interes din partea autorităților/personalului sanitar.</a:t>
            </a:r>
          </a:p>
        </p:txBody>
      </p:sp>
      <p:sp>
        <p:nvSpPr>
          <p:cNvPr id="9" name="Rectangle 8"/>
          <p:cNvSpPr/>
          <p:nvPr/>
        </p:nvSpPr>
        <p:spPr>
          <a:xfrm>
            <a:off x="4557467" y="4182705"/>
            <a:ext cx="4572000" cy="2400657"/>
          </a:xfrm>
          <a:prstGeom prst="rect">
            <a:avLst/>
          </a:prstGeom>
        </p:spPr>
        <p:txBody>
          <a:bodyPr>
            <a:spAutoFit/>
          </a:bodyPr>
          <a:lstStyle/>
          <a:p>
            <a:pPr marL="377190" indent="-285750">
              <a:lnSpc>
                <a:spcPct val="150000"/>
              </a:lnSpc>
              <a:spcAft>
                <a:spcPts val="1200"/>
              </a:spcAft>
              <a:buFont typeface="Wingdings" panose="05000000000000000000" pitchFamily="2" charset="2"/>
              <a:buChar char="v"/>
            </a:pPr>
            <a:r>
              <a:rPr lang="ro-RO" sz="2000" dirty="0">
                <a:solidFill>
                  <a:schemeClr val="tx2">
                    <a:lumMod val="75000"/>
                  </a:schemeClr>
                </a:solidFill>
                <a:latin typeface="Cambria" panose="02040503050406030204" pitchFamily="18" charset="0"/>
                <a:cs typeface="Calibri" panose="020F0502020204030204" pitchFamily="34" charset="0"/>
              </a:rPr>
              <a:t>Obstacole de ordin cultural – religios, etc.  în abordarea aspectelor legate  de  sănătatea sexuală.</a:t>
            </a:r>
          </a:p>
          <a:p>
            <a:pPr marL="377190" indent="-285750" algn="just">
              <a:spcAft>
                <a:spcPts val="1200"/>
              </a:spcAft>
              <a:buFont typeface="Wingdings" panose="05000000000000000000" pitchFamily="2" charset="2"/>
              <a:buChar char="v"/>
            </a:pPr>
            <a:r>
              <a:rPr lang="ro-RO" sz="2000" dirty="0">
                <a:solidFill>
                  <a:schemeClr val="tx2">
                    <a:lumMod val="75000"/>
                  </a:schemeClr>
                </a:solidFill>
                <a:latin typeface="Cambria" panose="02040503050406030204" pitchFamily="18" charset="0"/>
                <a:cs typeface="Calibri" panose="020F0502020204030204" pitchFamily="34" charset="0"/>
              </a:rPr>
              <a:t> Lipsă de cooperare intra- şi</a:t>
            </a:r>
          </a:p>
          <a:p>
            <a:pPr marL="91440" algn="just">
              <a:spcAft>
                <a:spcPts val="1200"/>
              </a:spcAft>
            </a:pPr>
            <a:r>
              <a:rPr lang="ro-RO" sz="2000" dirty="0">
                <a:solidFill>
                  <a:schemeClr val="tx2">
                    <a:lumMod val="75000"/>
                  </a:schemeClr>
                </a:solidFill>
                <a:latin typeface="Cambria" panose="02040503050406030204" pitchFamily="18" charset="0"/>
                <a:cs typeface="Calibri" panose="020F0502020204030204" pitchFamily="34" charset="0"/>
              </a:rPr>
              <a:t> intersectorială.</a:t>
            </a:r>
          </a:p>
        </p:txBody>
      </p:sp>
    </p:spTree>
    <p:extLst>
      <p:ext uri="{BB962C8B-B14F-4D97-AF65-F5344CB8AC3E}">
        <p14:creationId xmlns:p14="http://schemas.microsoft.com/office/powerpoint/2010/main" xmlns="" val="40346854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magini pentru hiv aids"/>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05266" y="0"/>
            <a:ext cx="9220200" cy="6858000"/>
          </a:xfrm>
          <a:prstGeom prst="rect">
            <a:avLst/>
          </a:prstGeom>
          <a:noFill/>
          <a:ln>
            <a:noFill/>
          </a:ln>
        </p:spPr>
      </p:pic>
      <p:sp>
        <p:nvSpPr>
          <p:cNvPr id="5" name="TextBox 4"/>
          <p:cNvSpPr txBox="1"/>
          <p:nvPr/>
        </p:nvSpPr>
        <p:spPr>
          <a:xfrm>
            <a:off x="4572000" y="2819400"/>
            <a:ext cx="4542934" cy="1446550"/>
          </a:xfrm>
          <a:prstGeom prst="rect">
            <a:avLst/>
          </a:prstGeom>
          <a:ln>
            <a:noFill/>
          </a:ln>
        </p:spPr>
        <p:style>
          <a:lnRef idx="2">
            <a:schemeClr val="accent2"/>
          </a:lnRef>
          <a:fillRef idx="1">
            <a:schemeClr val="lt1"/>
          </a:fillRef>
          <a:effectRef idx="0">
            <a:schemeClr val="accent2"/>
          </a:effectRef>
          <a:fontRef idx="minor">
            <a:schemeClr val="dk1"/>
          </a:fontRef>
        </p:style>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ro-RO" sz="8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rPr>
              <a:t>HIV/SIDA</a:t>
            </a:r>
            <a:endParaRPr lang="en-US" sz="8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ndParaRPr>
          </a:p>
        </p:txBody>
      </p:sp>
      <p:sp>
        <p:nvSpPr>
          <p:cNvPr id="6" name="Oval 5"/>
          <p:cNvSpPr/>
          <p:nvPr/>
        </p:nvSpPr>
        <p:spPr>
          <a:xfrm>
            <a:off x="6152561" y="4233277"/>
            <a:ext cx="533400" cy="534650"/>
          </a:xfrm>
          <a:prstGeom prst="ellipse">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7" name="Rectangle 6"/>
          <p:cNvSpPr/>
          <p:nvPr/>
        </p:nvSpPr>
        <p:spPr>
          <a:xfrm>
            <a:off x="-38100" y="228600"/>
            <a:ext cx="9029700" cy="2062103"/>
          </a:xfrm>
          <a:prstGeom prst="rect">
            <a:avLst/>
          </a:prstGeom>
        </p:spPr>
        <p:txBody>
          <a:bodyPr wrap="square">
            <a:spAutoFit/>
          </a:bodyPr>
          <a:lstStyle/>
          <a:p>
            <a:r>
              <a:rPr lang="ro-RO" sz="3200" b="1" dirty="0">
                <a:solidFill>
                  <a:schemeClr val="tx2">
                    <a:lumMod val="75000"/>
                  </a:schemeClr>
                </a:solidFill>
                <a:latin typeface="Britannic Bold" pitchFamily="34" charset="0"/>
              </a:rPr>
              <a:t>EVALUARE, </a:t>
            </a:r>
          </a:p>
          <a:p>
            <a:r>
              <a:rPr lang="ro-RO" sz="3200" b="1" dirty="0">
                <a:solidFill>
                  <a:schemeClr val="tx2">
                    <a:lumMod val="75000"/>
                  </a:schemeClr>
                </a:solidFill>
                <a:latin typeface="Britannic Bold" pitchFamily="34" charset="0"/>
              </a:rPr>
              <a:t>MONITORIZARE</a:t>
            </a:r>
            <a:r>
              <a:rPr lang="en-US" sz="3200" b="1" dirty="0">
                <a:solidFill>
                  <a:schemeClr val="tx2">
                    <a:lumMod val="75000"/>
                  </a:schemeClr>
                </a:solidFill>
                <a:latin typeface="Britannic Bold" pitchFamily="34" charset="0"/>
              </a:rPr>
              <a:t> </a:t>
            </a:r>
            <a:endParaRPr lang="ro-RO" sz="3200" b="1" dirty="0">
              <a:solidFill>
                <a:schemeClr val="tx2">
                  <a:lumMod val="75000"/>
                </a:schemeClr>
              </a:solidFill>
              <a:latin typeface="Britannic Bold" pitchFamily="34" charset="0"/>
            </a:endParaRPr>
          </a:p>
          <a:p>
            <a:r>
              <a:rPr lang="en-US" sz="3200" b="1" dirty="0">
                <a:solidFill>
                  <a:schemeClr val="tx2">
                    <a:lumMod val="75000"/>
                  </a:schemeClr>
                </a:solidFill>
                <a:latin typeface="Britannic Bold" pitchFamily="34" charset="0"/>
              </a:rPr>
              <a:t> </a:t>
            </a:r>
            <a:r>
              <a:rPr lang="ro-RO" sz="3200" b="1" dirty="0">
                <a:solidFill>
                  <a:schemeClr val="tx2">
                    <a:lumMod val="75000"/>
                  </a:schemeClr>
                </a:solidFill>
                <a:latin typeface="Britannic Bold" pitchFamily="34" charset="0"/>
              </a:rPr>
              <a:t>ŞI </a:t>
            </a:r>
            <a:r>
              <a:rPr lang="en-US" sz="3200" b="1" dirty="0">
                <a:solidFill>
                  <a:schemeClr val="tx2">
                    <a:lumMod val="75000"/>
                  </a:schemeClr>
                </a:solidFill>
                <a:latin typeface="Britannic Bold" pitchFamily="34" charset="0"/>
              </a:rPr>
              <a:t> </a:t>
            </a:r>
            <a:endParaRPr lang="ro-RO" sz="3200" b="1" dirty="0">
              <a:solidFill>
                <a:schemeClr val="tx2">
                  <a:lumMod val="75000"/>
                </a:schemeClr>
              </a:solidFill>
              <a:latin typeface="Britannic Bold" pitchFamily="34" charset="0"/>
            </a:endParaRPr>
          </a:p>
          <a:p>
            <a:r>
              <a:rPr lang="ro-RO" sz="3200" b="1" dirty="0">
                <a:solidFill>
                  <a:schemeClr val="tx2">
                    <a:lumMod val="75000"/>
                  </a:schemeClr>
                </a:solidFill>
                <a:latin typeface="Britannic Bold" pitchFamily="34" charset="0"/>
              </a:rPr>
              <a:t>RAPORTARE :</a:t>
            </a:r>
          </a:p>
        </p:txBody>
      </p:sp>
      <p:sp>
        <p:nvSpPr>
          <p:cNvPr id="8" name="Rectangle 7"/>
          <p:cNvSpPr/>
          <p:nvPr/>
        </p:nvSpPr>
        <p:spPr>
          <a:xfrm>
            <a:off x="4928359" y="228600"/>
            <a:ext cx="2209772" cy="369332"/>
          </a:xfrm>
          <a:prstGeom prst="rect">
            <a:avLst/>
          </a:prstGeom>
        </p:spPr>
        <p:txBody>
          <a:bodyPr wrap="none">
            <a:spAutoFit/>
          </a:bodyPr>
          <a:lstStyle/>
          <a:p>
            <a:pPr algn="ctr"/>
            <a:r>
              <a:rPr lang="ro-RO" b="1" dirty="0">
                <a:solidFill>
                  <a:schemeClr val="tx2"/>
                </a:solidFill>
                <a:latin typeface="Cambria" panose="02040503050406030204" pitchFamily="18" charset="0"/>
                <a:ea typeface="Cambria" panose="02040503050406030204" pitchFamily="18" charset="0"/>
              </a:rPr>
              <a:t>INDICATORI FIZICI</a:t>
            </a:r>
            <a:r>
              <a:rPr lang="en-US" b="1" dirty="0">
                <a:solidFill>
                  <a:srgbClr val="2867A0"/>
                </a:solidFill>
                <a:latin typeface="Cambria" panose="02040503050406030204" pitchFamily="18" charset="0"/>
                <a:ea typeface="Cambria" panose="02040503050406030204" pitchFamily="18" charset="0"/>
              </a:rPr>
              <a:t>:</a:t>
            </a:r>
            <a:endParaRPr lang="ro-RO" b="1" dirty="0">
              <a:solidFill>
                <a:srgbClr val="2867A0"/>
              </a:solidFill>
              <a:latin typeface="Cambria" panose="02040503050406030204" pitchFamily="18" charset="0"/>
              <a:ea typeface="Cambria" panose="02040503050406030204" pitchFamily="18" charset="0"/>
            </a:endParaRPr>
          </a:p>
        </p:txBody>
      </p:sp>
      <p:sp>
        <p:nvSpPr>
          <p:cNvPr id="10" name="Rectangle 9"/>
          <p:cNvSpPr/>
          <p:nvPr/>
        </p:nvSpPr>
        <p:spPr>
          <a:xfrm>
            <a:off x="4399961" y="567154"/>
            <a:ext cx="4572000" cy="2062103"/>
          </a:xfrm>
          <a:prstGeom prst="rect">
            <a:avLst/>
          </a:prstGeom>
        </p:spPr>
        <p:txBody>
          <a:bodyPr>
            <a:spAutoFit/>
          </a:bodyPr>
          <a:lstStyle/>
          <a:p>
            <a:pPr marL="285750" indent="-285750" algn="just">
              <a:buFont typeface="Wingdings" panose="05000000000000000000" pitchFamily="2" charset="2"/>
              <a:buChar char="v"/>
            </a:pPr>
            <a:r>
              <a:rPr lang="ro-RO" sz="1600" dirty="0">
                <a:solidFill>
                  <a:schemeClr val="tx2">
                    <a:lumMod val="75000"/>
                  </a:schemeClr>
                </a:solidFill>
                <a:latin typeface="Cambria" panose="02040503050406030204" pitchFamily="18" charset="0"/>
                <a:ea typeface="Cambria" panose="02040503050406030204" pitchFamily="18" charset="0"/>
              </a:rPr>
              <a:t>Număr de acţiuni realizate.</a:t>
            </a:r>
            <a:endParaRPr lang="en-US" sz="1600" dirty="0">
              <a:solidFill>
                <a:schemeClr val="tx2">
                  <a:lumMod val="75000"/>
                </a:schemeClr>
              </a:solidFill>
              <a:latin typeface="Cambria" panose="02040503050406030204" pitchFamily="18" charset="0"/>
              <a:ea typeface="Cambria" panose="02040503050406030204" pitchFamily="18" charset="0"/>
            </a:endParaRPr>
          </a:p>
          <a:p>
            <a:pPr marL="285750" indent="-285750" algn="just">
              <a:buFont typeface="Wingdings" panose="05000000000000000000" pitchFamily="2" charset="2"/>
              <a:buChar char="v"/>
            </a:pPr>
            <a:r>
              <a:rPr lang="ro-RO" sz="1600" dirty="0">
                <a:solidFill>
                  <a:schemeClr val="tx2">
                    <a:lumMod val="75000"/>
                  </a:schemeClr>
                </a:solidFill>
                <a:latin typeface="Cambria" panose="02040503050406030204" pitchFamily="18" charset="0"/>
                <a:ea typeface="Cambria" panose="02040503050406030204" pitchFamily="18" charset="0"/>
              </a:rPr>
              <a:t>Număr de personal implicat în campanie.</a:t>
            </a:r>
          </a:p>
          <a:p>
            <a:pPr marL="285750" indent="-285750" algn="just">
              <a:buFont typeface="Wingdings" panose="05000000000000000000" pitchFamily="2" charset="2"/>
              <a:buChar char="v"/>
            </a:pPr>
            <a:r>
              <a:rPr lang="ro-RO" sz="1600" dirty="0">
                <a:solidFill>
                  <a:schemeClr val="tx2">
                    <a:lumMod val="75000"/>
                  </a:schemeClr>
                </a:solidFill>
                <a:latin typeface="Cambria" panose="02040503050406030204" pitchFamily="18" charset="0"/>
                <a:ea typeface="Cambria" panose="02040503050406030204" pitchFamily="18" charset="0"/>
              </a:rPr>
              <a:t>Număr de materiale informative distribuite.</a:t>
            </a:r>
          </a:p>
          <a:p>
            <a:pPr marL="285750" indent="-285750" algn="just">
              <a:buFont typeface="Wingdings" panose="05000000000000000000" pitchFamily="2" charset="2"/>
              <a:buChar char="v"/>
            </a:pPr>
            <a:r>
              <a:rPr lang="ro-RO" sz="1600" dirty="0">
                <a:solidFill>
                  <a:schemeClr val="tx2">
                    <a:lumMod val="75000"/>
                  </a:schemeClr>
                </a:solidFill>
                <a:latin typeface="Cambria" panose="02040503050406030204" pitchFamily="18" charset="0"/>
                <a:ea typeface="Cambria" panose="02040503050406030204" pitchFamily="18" charset="0"/>
              </a:rPr>
              <a:t>Număr de instituții implicate în campanie.</a:t>
            </a:r>
            <a:endParaRPr lang="en-US" sz="1600" dirty="0">
              <a:solidFill>
                <a:schemeClr val="tx2">
                  <a:lumMod val="75000"/>
                </a:schemeClr>
              </a:solidFill>
              <a:latin typeface="Cambria" panose="02040503050406030204" pitchFamily="18" charset="0"/>
              <a:ea typeface="Cambria" panose="02040503050406030204" pitchFamily="18" charset="0"/>
            </a:endParaRPr>
          </a:p>
          <a:p>
            <a:pPr marL="285750" indent="-285750" algn="just">
              <a:buFont typeface="Wingdings" panose="05000000000000000000" pitchFamily="2" charset="2"/>
              <a:buChar char="v"/>
            </a:pPr>
            <a:r>
              <a:rPr lang="ro-RO" sz="1600" dirty="0">
                <a:solidFill>
                  <a:schemeClr val="tx2">
                    <a:lumMod val="75000"/>
                  </a:schemeClr>
                </a:solidFill>
                <a:latin typeface="Cambria" panose="02040503050406030204" pitchFamily="18" charset="0"/>
                <a:ea typeface="Cambria" panose="02040503050406030204" pitchFamily="18" charset="0"/>
              </a:rPr>
              <a:t>Număr de apariţii mass-media.</a:t>
            </a:r>
            <a:endParaRPr lang="en-US" sz="1600" dirty="0">
              <a:solidFill>
                <a:schemeClr val="tx2">
                  <a:lumMod val="75000"/>
                </a:schemeClr>
              </a:solidFill>
              <a:latin typeface="Cambria" panose="02040503050406030204" pitchFamily="18" charset="0"/>
              <a:ea typeface="Cambria" panose="02040503050406030204" pitchFamily="18" charset="0"/>
            </a:endParaRPr>
          </a:p>
          <a:p>
            <a:pPr marL="285750" indent="-285750" algn="just">
              <a:buFont typeface="Wingdings" panose="05000000000000000000" pitchFamily="2" charset="2"/>
              <a:buChar char="v"/>
            </a:pPr>
            <a:r>
              <a:rPr lang="ro-RO" sz="1600" dirty="0">
                <a:solidFill>
                  <a:schemeClr val="tx2">
                    <a:lumMod val="75000"/>
                  </a:schemeClr>
                </a:solidFill>
                <a:latin typeface="Cambria" panose="02040503050406030204" pitchFamily="18" charset="0"/>
                <a:ea typeface="Cambria" panose="02040503050406030204" pitchFamily="18" charset="0"/>
              </a:rPr>
              <a:t>Număr de website-uri care afișează înformații legate de campanie.</a:t>
            </a:r>
            <a:endParaRPr lang="ro-RO" sz="1600" dirty="0">
              <a:solidFill>
                <a:schemeClr val="tx2">
                  <a:lumMod val="75000"/>
                </a:schemeClr>
              </a:solidFill>
              <a:effectLst>
                <a:outerShdw blurRad="38100" dist="38100" dir="2700000" algn="tl">
                  <a:srgbClr val="C0C0C0"/>
                </a:outerShdw>
              </a:effectLst>
              <a:latin typeface="Cambria" panose="02040503050406030204" pitchFamily="18" charset="0"/>
              <a:ea typeface="Cambria" panose="02040503050406030204" pitchFamily="18" charset="0"/>
            </a:endParaRPr>
          </a:p>
          <a:p>
            <a:pPr marL="285750" indent="-285750" algn="just">
              <a:buFont typeface="Wingdings" panose="05000000000000000000" pitchFamily="2" charset="2"/>
              <a:buChar char="v"/>
            </a:pPr>
            <a:r>
              <a:rPr lang="ro-RO" sz="1600" dirty="0">
                <a:solidFill>
                  <a:schemeClr val="tx2">
                    <a:lumMod val="75000"/>
                  </a:schemeClr>
                </a:solidFill>
                <a:latin typeface="Cambria" panose="02040503050406030204" pitchFamily="18" charset="0"/>
                <a:ea typeface="Cambria" panose="02040503050406030204" pitchFamily="18" charset="0"/>
              </a:rPr>
              <a:t>Număr estimat de beneficiari.</a:t>
            </a:r>
          </a:p>
        </p:txBody>
      </p:sp>
      <p:sp>
        <p:nvSpPr>
          <p:cNvPr id="11" name="Rectangle 10"/>
          <p:cNvSpPr/>
          <p:nvPr/>
        </p:nvSpPr>
        <p:spPr>
          <a:xfrm>
            <a:off x="4497970" y="4073604"/>
            <a:ext cx="4572000" cy="861774"/>
          </a:xfrm>
          <a:prstGeom prst="rect">
            <a:avLst/>
          </a:prstGeom>
        </p:spPr>
        <p:txBody>
          <a:bodyPr>
            <a:spAutoFit/>
          </a:bodyPr>
          <a:lstStyle/>
          <a:p>
            <a:pPr algn="ctr"/>
            <a:r>
              <a:rPr lang="ro-RO" b="1" dirty="0">
                <a:solidFill>
                  <a:schemeClr val="tx2"/>
                </a:solidFill>
                <a:latin typeface="Cambria" panose="02040503050406030204" pitchFamily="18" charset="0"/>
                <a:ea typeface="Cambria" panose="02040503050406030204" pitchFamily="18" charset="0"/>
              </a:rPr>
              <a:t>INDICATORI DE REZULTAT </a:t>
            </a:r>
            <a:r>
              <a:rPr lang="en-US" b="1" dirty="0">
                <a:solidFill>
                  <a:schemeClr val="accent1">
                    <a:lumMod val="75000"/>
                  </a:schemeClr>
                </a:solidFill>
                <a:latin typeface="Cambria" panose="02040503050406030204" pitchFamily="18" charset="0"/>
                <a:ea typeface="Cambria" panose="02040503050406030204" pitchFamily="18" charset="0"/>
              </a:rPr>
              <a:t>:</a:t>
            </a:r>
            <a:endParaRPr lang="ro-RO" b="1" dirty="0">
              <a:solidFill>
                <a:schemeClr val="accent1">
                  <a:lumMod val="75000"/>
                </a:schemeClr>
              </a:solidFill>
              <a:latin typeface="Cambria" panose="02040503050406030204" pitchFamily="18" charset="0"/>
              <a:ea typeface="Cambria" panose="02040503050406030204" pitchFamily="18" charset="0"/>
            </a:endParaRPr>
          </a:p>
          <a:p>
            <a:pPr marL="285750" indent="-285750" algn="just">
              <a:buFont typeface="Wingdings" panose="05000000000000000000" pitchFamily="2" charset="2"/>
              <a:buChar char="v"/>
            </a:pPr>
            <a:r>
              <a:rPr lang="ro-RO" sz="1600" dirty="0">
                <a:solidFill>
                  <a:schemeClr val="tx2">
                    <a:lumMod val="75000"/>
                  </a:schemeClr>
                </a:solidFill>
                <a:latin typeface="Cambria" panose="02040503050406030204" pitchFamily="18" charset="0"/>
                <a:ea typeface="Cambria" panose="02040503050406030204" pitchFamily="18" charset="0"/>
              </a:rPr>
              <a:t>Raport la finalizarea campaniei privind rezultatele campaniei IEC.</a:t>
            </a:r>
          </a:p>
        </p:txBody>
      </p:sp>
      <p:sp>
        <p:nvSpPr>
          <p:cNvPr id="2" name="Rectangle 1"/>
          <p:cNvSpPr/>
          <p:nvPr/>
        </p:nvSpPr>
        <p:spPr>
          <a:xfrm>
            <a:off x="4399960" y="5181600"/>
            <a:ext cx="4744039" cy="1354217"/>
          </a:xfrm>
          <a:prstGeom prst="rect">
            <a:avLst/>
          </a:prstGeom>
        </p:spPr>
        <p:txBody>
          <a:bodyPr wrap="square">
            <a:spAutoFit/>
          </a:bodyPr>
          <a:lstStyle/>
          <a:p>
            <a:pPr algn="ctr"/>
            <a:r>
              <a:rPr lang="ro-RO" b="1" dirty="0">
                <a:solidFill>
                  <a:schemeClr val="tx2"/>
                </a:solidFill>
                <a:latin typeface="Cambria" panose="02040503050406030204" pitchFamily="18" charset="0"/>
                <a:ea typeface="Cambria" panose="02040503050406030204" pitchFamily="18" charset="0"/>
              </a:rPr>
              <a:t>INDICATORI DE EFICIENȚĂ </a:t>
            </a:r>
            <a:r>
              <a:rPr lang="en-US" b="1" dirty="0">
                <a:solidFill>
                  <a:schemeClr val="tx2"/>
                </a:solidFill>
                <a:latin typeface="Cambria" panose="02040503050406030204" pitchFamily="18" charset="0"/>
                <a:ea typeface="Cambria" panose="02040503050406030204" pitchFamily="18" charset="0"/>
              </a:rPr>
              <a:t>:</a:t>
            </a:r>
            <a:endParaRPr lang="ro-RO" b="1" dirty="0">
              <a:solidFill>
                <a:schemeClr val="tx2"/>
              </a:solidFill>
              <a:latin typeface="Cambria" panose="02040503050406030204" pitchFamily="18" charset="0"/>
              <a:ea typeface="Cambria" panose="02040503050406030204" pitchFamily="18" charset="0"/>
            </a:endParaRPr>
          </a:p>
          <a:p>
            <a:pPr marL="285750" indent="-285750" algn="just">
              <a:buFont typeface="Wingdings" panose="05000000000000000000" pitchFamily="2" charset="2"/>
              <a:buChar char="v"/>
            </a:pPr>
            <a:r>
              <a:rPr lang="ro-RO" sz="1600" dirty="0">
                <a:solidFill>
                  <a:schemeClr val="tx2">
                    <a:lumMod val="75000"/>
                  </a:schemeClr>
                </a:solidFill>
                <a:latin typeface="Cambria" panose="02040503050406030204" pitchFamily="18" charset="0"/>
                <a:ea typeface="Cambria" panose="02040503050406030204" pitchFamily="18" charset="0"/>
              </a:rPr>
              <a:t>Cost/campanie județeană (activități</a:t>
            </a:r>
          </a:p>
          <a:p>
            <a:pPr algn="just"/>
            <a:r>
              <a:rPr lang="ro-RO" sz="1600" dirty="0">
                <a:solidFill>
                  <a:schemeClr val="tx2">
                    <a:lumMod val="75000"/>
                  </a:schemeClr>
                </a:solidFill>
                <a:latin typeface="Cambria" panose="02040503050406030204" pitchFamily="18" charset="0"/>
                <a:ea typeface="Cambria" panose="02040503050406030204" pitchFamily="18" charset="0"/>
              </a:rPr>
              <a:t> desfășurate, materiale elaborate).</a:t>
            </a:r>
          </a:p>
          <a:p>
            <a:pPr marL="285750" indent="-285750" algn="just">
              <a:buFont typeface="Wingdings" panose="05000000000000000000" pitchFamily="2" charset="2"/>
              <a:buChar char="v"/>
            </a:pPr>
            <a:r>
              <a:rPr lang="ro-RO" sz="1600" dirty="0">
                <a:solidFill>
                  <a:schemeClr val="tx2">
                    <a:lumMod val="75000"/>
                  </a:schemeClr>
                </a:solidFill>
                <a:latin typeface="Cambria" panose="02040503050406030204" pitchFamily="18" charset="0"/>
                <a:ea typeface="Cambria" panose="02040503050406030204" pitchFamily="18" charset="0"/>
              </a:rPr>
              <a:t>Număr parteneri de campanie.</a:t>
            </a:r>
          </a:p>
          <a:p>
            <a:pPr marL="285750" indent="-285750" algn="just">
              <a:buFont typeface="Wingdings" panose="05000000000000000000" pitchFamily="2" charset="2"/>
              <a:buChar char="v"/>
            </a:pPr>
            <a:r>
              <a:rPr lang="ro-RO" sz="1600" dirty="0">
                <a:solidFill>
                  <a:schemeClr val="tx2">
                    <a:lumMod val="75000"/>
                  </a:schemeClr>
                </a:solidFill>
                <a:latin typeface="Cambria" panose="02040503050406030204" pitchFamily="18" charset="0"/>
                <a:ea typeface="Cambria" panose="02040503050406030204" pitchFamily="18" charset="0"/>
              </a:rPr>
              <a:t>Număr de beneficiari.</a:t>
            </a:r>
          </a:p>
        </p:txBody>
      </p:sp>
    </p:spTree>
    <p:extLst>
      <p:ext uri="{BB962C8B-B14F-4D97-AF65-F5344CB8AC3E}">
        <p14:creationId xmlns:p14="http://schemas.microsoft.com/office/powerpoint/2010/main" xmlns="" val="14155892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magini pentru hiv aids"/>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3763" y="-24353"/>
            <a:ext cx="9220200" cy="6858000"/>
          </a:xfrm>
          <a:prstGeom prst="rect">
            <a:avLst/>
          </a:prstGeom>
          <a:noFill/>
          <a:ln>
            <a:noFill/>
          </a:ln>
        </p:spPr>
      </p:pic>
      <p:sp>
        <p:nvSpPr>
          <p:cNvPr id="5" name="TextBox 4"/>
          <p:cNvSpPr txBox="1"/>
          <p:nvPr/>
        </p:nvSpPr>
        <p:spPr>
          <a:xfrm>
            <a:off x="4572000" y="2787513"/>
            <a:ext cx="4542934" cy="1446550"/>
          </a:xfrm>
          <a:prstGeom prst="rect">
            <a:avLst/>
          </a:prstGeom>
          <a:ln>
            <a:noFill/>
          </a:ln>
        </p:spPr>
        <p:style>
          <a:lnRef idx="2">
            <a:schemeClr val="accent2"/>
          </a:lnRef>
          <a:fillRef idx="1">
            <a:schemeClr val="lt1"/>
          </a:fillRef>
          <a:effectRef idx="0">
            <a:schemeClr val="accent2"/>
          </a:effectRef>
          <a:fontRef idx="minor">
            <a:schemeClr val="dk1"/>
          </a:fontRef>
        </p:style>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ro-RO" sz="8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rPr>
              <a:t>HIV/SIDA</a:t>
            </a:r>
            <a:endParaRPr lang="en-US" sz="8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ndParaRPr>
          </a:p>
        </p:txBody>
      </p:sp>
      <p:sp>
        <p:nvSpPr>
          <p:cNvPr id="6" name="Oval 5"/>
          <p:cNvSpPr/>
          <p:nvPr/>
        </p:nvSpPr>
        <p:spPr>
          <a:xfrm>
            <a:off x="6171414" y="4191000"/>
            <a:ext cx="457200" cy="600959"/>
          </a:xfrm>
          <a:prstGeom prst="ellipse">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7" name="Rectangle 6"/>
          <p:cNvSpPr/>
          <p:nvPr/>
        </p:nvSpPr>
        <p:spPr>
          <a:xfrm>
            <a:off x="3672085" y="228600"/>
            <a:ext cx="4788490" cy="584775"/>
          </a:xfrm>
          <a:prstGeom prst="rect">
            <a:avLst/>
          </a:prstGeom>
        </p:spPr>
        <p:txBody>
          <a:bodyPr wrap="none">
            <a:spAutoFit/>
          </a:bodyPr>
          <a:lstStyle/>
          <a:p>
            <a:pPr algn="ctr"/>
            <a:r>
              <a:rPr lang="en-US" sz="3200" b="1" dirty="0">
                <a:solidFill>
                  <a:schemeClr val="tx2">
                    <a:lumMod val="75000"/>
                  </a:schemeClr>
                </a:solidFill>
                <a:latin typeface="Britannic Bold" pitchFamily="34" charset="0"/>
              </a:rPr>
              <a:t>TERMEN DE RAPORTARE</a:t>
            </a:r>
            <a:r>
              <a:rPr lang="ro-RO" sz="3200" b="1" dirty="0">
                <a:solidFill>
                  <a:schemeClr val="tx2">
                    <a:lumMod val="75000"/>
                  </a:schemeClr>
                </a:solidFill>
                <a:latin typeface="Britannic Bold" pitchFamily="34" charset="0"/>
              </a:rPr>
              <a:t> :</a:t>
            </a:r>
          </a:p>
        </p:txBody>
      </p:sp>
      <p:sp>
        <p:nvSpPr>
          <p:cNvPr id="8" name="Rectangle 7"/>
          <p:cNvSpPr/>
          <p:nvPr/>
        </p:nvSpPr>
        <p:spPr>
          <a:xfrm>
            <a:off x="4424117" y="806868"/>
            <a:ext cx="4838700" cy="1569660"/>
          </a:xfrm>
          <a:prstGeom prst="rect">
            <a:avLst/>
          </a:prstGeom>
        </p:spPr>
        <p:txBody>
          <a:bodyPr wrap="square">
            <a:spAutoFit/>
          </a:bodyPr>
          <a:lstStyle/>
          <a:p>
            <a:pPr algn="just"/>
            <a:r>
              <a:rPr lang="ro-RO" sz="1600" b="1" dirty="0">
                <a:solidFill>
                  <a:schemeClr val="tx2">
                    <a:lumMod val="75000"/>
                  </a:schemeClr>
                </a:solidFill>
                <a:latin typeface="Cambria" pitchFamily="18" charset="0"/>
              </a:rPr>
              <a:t>Către CRSP IA</a:t>
            </a:r>
            <a:r>
              <a:rPr lang="ro-RO" sz="1600" dirty="0">
                <a:solidFill>
                  <a:schemeClr val="tx2">
                    <a:lumMod val="75000"/>
                  </a:schemeClr>
                </a:solidFill>
                <a:latin typeface="Cambria" pitchFamily="18" charset="0"/>
              </a:rPr>
              <a:t>ŞI: 31.11.2019 </a:t>
            </a:r>
          </a:p>
          <a:p>
            <a:pPr algn="just"/>
            <a:r>
              <a:rPr lang="ro-RO" sz="1600" b="1" dirty="0">
                <a:solidFill>
                  <a:schemeClr val="tx2">
                    <a:lumMod val="75000"/>
                  </a:schemeClr>
                </a:solidFill>
                <a:latin typeface="Cambria" pitchFamily="18" charset="0"/>
              </a:rPr>
              <a:t>prin email: </a:t>
            </a:r>
            <a:r>
              <a:rPr lang="ro-RO" sz="1600" u="sng" dirty="0">
                <a:solidFill>
                  <a:srgbClr val="0070C0"/>
                </a:solidFill>
                <a:latin typeface="Cambria" pitchFamily="18" charset="0"/>
              </a:rPr>
              <a:t>emiliaalexandru87@gmail.com</a:t>
            </a:r>
            <a:r>
              <a:rPr lang="ro-RO" sz="1600" dirty="0">
                <a:solidFill>
                  <a:schemeClr val="tx1">
                    <a:lumMod val="75000"/>
                    <a:lumOff val="25000"/>
                  </a:schemeClr>
                </a:solidFill>
                <a:latin typeface="Cambria" pitchFamily="18" charset="0"/>
              </a:rPr>
              <a:t> </a:t>
            </a:r>
          </a:p>
          <a:p>
            <a:pPr algn="just"/>
            <a:r>
              <a:rPr lang="ro-RO" sz="1600" b="1" dirty="0">
                <a:solidFill>
                  <a:schemeClr val="tx2">
                    <a:lumMod val="75000"/>
                  </a:schemeClr>
                </a:solidFill>
                <a:latin typeface="Cambria" pitchFamily="18" charset="0"/>
              </a:rPr>
              <a:t>în cc</a:t>
            </a:r>
            <a:r>
              <a:rPr lang="ro-RO" sz="1600" dirty="0">
                <a:solidFill>
                  <a:schemeClr val="tx2">
                    <a:lumMod val="75000"/>
                  </a:schemeClr>
                </a:solidFill>
                <a:latin typeface="Cambria" pitchFamily="18" charset="0"/>
              </a:rPr>
              <a:t>:  </a:t>
            </a:r>
            <a:r>
              <a:rPr lang="ro-RO" sz="1600" dirty="0">
                <a:solidFill>
                  <a:srgbClr val="0070C0"/>
                </a:solidFill>
                <a:latin typeface="Cambria" pitchFamily="18" charset="0"/>
                <a:hlinkClick r:id="rId3"/>
              </a:rPr>
              <a:t>cnepss</a:t>
            </a:r>
            <a:r>
              <a:rPr lang="en-US" sz="1600" dirty="0">
                <a:solidFill>
                  <a:srgbClr val="0070C0"/>
                </a:solidFill>
                <a:latin typeface="Cambria" pitchFamily="18" charset="0"/>
                <a:hlinkClick r:id="rId3"/>
              </a:rPr>
              <a:t>@</a:t>
            </a:r>
            <a:r>
              <a:rPr lang="en-US" sz="1600" dirty="0" err="1">
                <a:solidFill>
                  <a:srgbClr val="0070C0"/>
                </a:solidFill>
                <a:latin typeface="Cambria" pitchFamily="18" charset="0"/>
                <a:hlinkClick r:id="rId3"/>
              </a:rPr>
              <a:t>insp.gov.ro</a:t>
            </a:r>
            <a:r>
              <a:rPr lang="ro-RO" sz="1600" dirty="0">
                <a:solidFill>
                  <a:srgbClr val="0070C0"/>
                </a:solidFill>
                <a:latin typeface="Cambria" pitchFamily="18" charset="0"/>
              </a:rPr>
              <a:t>,  </a:t>
            </a:r>
            <a:r>
              <a:rPr lang="ro-RO" sz="1600" dirty="0">
                <a:solidFill>
                  <a:srgbClr val="0070C0"/>
                </a:solidFill>
                <a:latin typeface="Cambria" pitchFamily="18" charset="0"/>
                <a:hlinkClick r:id="rId4"/>
              </a:rPr>
              <a:t>elena.lungu@insp.gov.ro</a:t>
            </a:r>
            <a:r>
              <a:rPr lang="ro-RO" sz="1600" dirty="0">
                <a:solidFill>
                  <a:srgbClr val="0070C0"/>
                </a:solidFill>
                <a:latin typeface="Cambria" pitchFamily="18" charset="0"/>
              </a:rPr>
              <a:t>, </a:t>
            </a:r>
          </a:p>
          <a:p>
            <a:pPr algn="just"/>
            <a:r>
              <a:rPr lang="en-US" sz="1600" dirty="0">
                <a:solidFill>
                  <a:srgbClr val="0070C0"/>
                </a:solidFill>
                <a:latin typeface="Cambria" pitchFamily="18" charset="0"/>
              </a:rPr>
              <a:t>            </a:t>
            </a:r>
            <a:r>
              <a:rPr lang="ro-RO" sz="1600" dirty="0">
                <a:solidFill>
                  <a:srgbClr val="0070C0"/>
                </a:solidFill>
                <a:latin typeface="Cambria" pitchFamily="18" charset="0"/>
              </a:rPr>
              <a:t> iuliana.cotea</a:t>
            </a:r>
            <a:r>
              <a:rPr lang="en-US" sz="1600" dirty="0">
                <a:solidFill>
                  <a:srgbClr val="0070C0"/>
                </a:solidFill>
                <a:latin typeface="Cambria" pitchFamily="18" charset="0"/>
              </a:rPr>
              <a:t>@y</a:t>
            </a:r>
            <a:r>
              <a:rPr lang="ro-RO" sz="1600" dirty="0">
                <a:solidFill>
                  <a:srgbClr val="0070C0"/>
                </a:solidFill>
                <a:latin typeface="Cambria" pitchFamily="18" charset="0"/>
              </a:rPr>
              <a:t>ahoo.com</a:t>
            </a:r>
          </a:p>
          <a:p>
            <a:pPr algn="just"/>
            <a:endParaRPr lang="ro-RO" sz="3200" dirty="0">
              <a:effectLst>
                <a:outerShdw blurRad="38100" dist="38100" dir="2700000" algn="tl">
                  <a:srgbClr val="C0C0C0"/>
                </a:outerShdw>
              </a:effectLst>
              <a:latin typeface="Cambria" pitchFamily="18" charset="0"/>
            </a:endParaRPr>
          </a:p>
        </p:txBody>
      </p:sp>
      <p:sp>
        <p:nvSpPr>
          <p:cNvPr id="9" name="Rectangle 8"/>
          <p:cNvSpPr/>
          <p:nvPr/>
        </p:nvSpPr>
        <p:spPr>
          <a:xfrm>
            <a:off x="4724400" y="4795102"/>
            <a:ext cx="4000502" cy="381000"/>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r>
              <a:rPr lang="ro-RO" b="1" dirty="0">
                <a:solidFill>
                  <a:srgbClr val="002060"/>
                </a:solidFill>
                <a:latin typeface="Cambria" panose="02040503050406030204" pitchFamily="18" charset="0"/>
                <a:ea typeface="Cambria" panose="02040503050406030204" pitchFamily="18" charset="0"/>
              </a:rPr>
              <a:t>Propuneri de activităţi</a:t>
            </a:r>
            <a:endParaRPr lang="en-US" b="1" dirty="0">
              <a:solidFill>
                <a:srgbClr val="002060"/>
              </a:solidFill>
              <a:latin typeface="Cambria" panose="02040503050406030204" pitchFamily="18" charset="0"/>
              <a:ea typeface="Cambria" panose="02040503050406030204" pitchFamily="18" charset="0"/>
            </a:endParaRPr>
          </a:p>
        </p:txBody>
      </p:sp>
      <p:graphicFrame>
        <p:nvGraphicFramePr>
          <p:cNvPr id="10" name="Table 9"/>
          <p:cNvGraphicFramePr>
            <a:graphicFrameLocks noGrp="1"/>
          </p:cNvGraphicFramePr>
          <p:nvPr>
            <p:extLst>
              <p:ext uri="{D42A27DB-BD31-4B8C-83A1-F6EECF244321}">
                <p14:modId xmlns:p14="http://schemas.microsoft.com/office/powerpoint/2010/main" xmlns="" val="1217873459"/>
              </p:ext>
            </p:extLst>
          </p:nvPr>
        </p:nvGraphicFramePr>
        <p:xfrm>
          <a:off x="152400" y="5424854"/>
          <a:ext cx="8991602" cy="1408007"/>
        </p:xfrm>
        <a:graphic>
          <a:graphicData uri="http://schemas.openxmlformats.org/drawingml/2006/table">
            <a:tbl>
              <a:tblPr/>
              <a:tblGrid>
                <a:gridCol w="605203">
                  <a:extLst>
                    <a:ext uri="{9D8B030D-6E8A-4147-A177-3AD203B41FA5}">
                      <a16:colId xmlns="" xmlns:a16="http://schemas.microsoft.com/office/drawing/2014/main" val="20000"/>
                    </a:ext>
                  </a:extLst>
                </a:gridCol>
                <a:gridCol w="951034">
                  <a:extLst>
                    <a:ext uri="{9D8B030D-6E8A-4147-A177-3AD203B41FA5}">
                      <a16:colId xmlns="" xmlns:a16="http://schemas.microsoft.com/office/drawing/2014/main" val="20001"/>
                    </a:ext>
                  </a:extLst>
                </a:gridCol>
                <a:gridCol w="932508">
                  <a:extLst>
                    <a:ext uri="{9D8B030D-6E8A-4147-A177-3AD203B41FA5}">
                      <a16:colId xmlns="" xmlns:a16="http://schemas.microsoft.com/office/drawing/2014/main" val="20002"/>
                    </a:ext>
                  </a:extLst>
                </a:gridCol>
                <a:gridCol w="321129">
                  <a:extLst>
                    <a:ext uri="{9D8B030D-6E8A-4147-A177-3AD203B41FA5}">
                      <a16:colId xmlns="" xmlns:a16="http://schemas.microsoft.com/office/drawing/2014/main" val="20003"/>
                    </a:ext>
                  </a:extLst>
                </a:gridCol>
                <a:gridCol w="321129">
                  <a:extLst>
                    <a:ext uri="{9D8B030D-6E8A-4147-A177-3AD203B41FA5}">
                      <a16:colId xmlns="" xmlns:a16="http://schemas.microsoft.com/office/drawing/2014/main" val="20004"/>
                    </a:ext>
                  </a:extLst>
                </a:gridCol>
                <a:gridCol w="401411">
                  <a:extLst>
                    <a:ext uri="{9D8B030D-6E8A-4147-A177-3AD203B41FA5}">
                      <a16:colId xmlns="" xmlns:a16="http://schemas.microsoft.com/office/drawing/2014/main" val="20005"/>
                    </a:ext>
                  </a:extLst>
                </a:gridCol>
                <a:gridCol w="401411">
                  <a:extLst>
                    <a:ext uri="{9D8B030D-6E8A-4147-A177-3AD203B41FA5}">
                      <a16:colId xmlns="" xmlns:a16="http://schemas.microsoft.com/office/drawing/2014/main" val="20006"/>
                    </a:ext>
                  </a:extLst>
                </a:gridCol>
                <a:gridCol w="642258">
                  <a:extLst>
                    <a:ext uri="{9D8B030D-6E8A-4147-A177-3AD203B41FA5}">
                      <a16:colId xmlns="" xmlns:a16="http://schemas.microsoft.com/office/drawing/2014/main" val="20007"/>
                    </a:ext>
                  </a:extLst>
                </a:gridCol>
                <a:gridCol w="481695">
                  <a:extLst>
                    <a:ext uri="{9D8B030D-6E8A-4147-A177-3AD203B41FA5}">
                      <a16:colId xmlns="" xmlns:a16="http://schemas.microsoft.com/office/drawing/2014/main" val="20008"/>
                    </a:ext>
                  </a:extLst>
                </a:gridCol>
                <a:gridCol w="401411">
                  <a:extLst>
                    <a:ext uri="{9D8B030D-6E8A-4147-A177-3AD203B41FA5}">
                      <a16:colId xmlns="" xmlns:a16="http://schemas.microsoft.com/office/drawing/2014/main" val="20009"/>
                    </a:ext>
                  </a:extLst>
                </a:gridCol>
                <a:gridCol w="401411">
                  <a:extLst>
                    <a:ext uri="{9D8B030D-6E8A-4147-A177-3AD203B41FA5}">
                      <a16:colId xmlns="" xmlns:a16="http://schemas.microsoft.com/office/drawing/2014/main" val="20010"/>
                    </a:ext>
                  </a:extLst>
                </a:gridCol>
                <a:gridCol w="1068708">
                  <a:extLst>
                    <a:ext uri="{9D8B030D-6E8A-4147-A177-3AD203B41FA5}">
                      <a16:colId xmlns="" xmlns:a16="http://schemas.microsoft.com/office/drawing/2014/main" val="20011"/>
                    </a:ext>
                  </a:extLst>
                </a:gridCol>
                <a:gridCol w="989901">
                  <a:extLst>
                    <a:ext uri="{9D8B030D-6E8A-4147-A177-3AD203B41FA5}">
                      <a16:colId xmlns="" xmlns:a16="http://schemas.microsoft.com/office/drawing/2014/main" val="20012"/>
                    </a:ext>
                  </a:extLst>
                </a:gridCol>
                <a:gridCol w="1072393">
                  <a:extLst>
                    <a:ext uri="{9D8B030D-6E8A-4147-A177-3AD203B41FA5}">
                      <a16:colId xmlns="" xmlns:a16="http://schemas.microsoft.com/office/drawing/2014/main" val="20013"/>
                    </a:ext>
                  </a:extLst>
                </a:gridCol>
              </a:tblGrid>
              <a:tr h="282787">
                <a:tc rowSpan="2">
                  <a:txBody>
                    <a:bodyPr/>
                    <a:lstStyle/>
                    <a:p>
                      <a:pPr marL="0" marR="0">
                        <a:lnSpc>
                          <a:spcPct val="115000"/>
                        </a:lnSpc>
                        <a:spcBef>
                          <a:spcPts val="0"/>
                        </a:spcBef>
                        <a:spcAft>
                          <a:spcPts val="0"/>
                        </a:spcAft>
                      </a:pPr>
                      <a:r>
                        <a:rPr lang="en-US" sz="1000" b="1" dirty="0">
                          <a:solidFill>
                            <a:srgbClr val="002060"/>
                          </a:solidFill>
                          <a:latin typeface="Cambria" panose="02040503050406030204" pitchFamily="18" charset="0"/>
                          <a:ea typeface="Cambria" panose="02040503050406030204" pitchFamily="18" charset="0"/>
                          <a:cs typeface="Times New Roman"/>
                        </a:rPr>
                        <a:t>Jude</a:t>
                      </a:r>
                      <a:r>
                        <a:rPr lang="ro-RO" sz="1000" b="1" dirty="0">
                          <a:solidFill>
                            <a:srgbClr val="002060"/>
                          </a:solidFill>
                          <a:latin typeface="Cambria" panose="02040503050406030204" pitchFamily="18" charset="0"/>
                          <a:ea typeface="Cambria" panose="02040503050406030204" pitchFamily="18" charset="0"/>
                          <a:cs typeface="Times New Roman"/>
                        </a:rPr>
                        <a:t>ț</a:t>
                      </a:r>
                      <a:endParaRPr lang="en-US" sz="1000" b="1" dirty="0">
                        <a:solidFill>
                          <a:srgbClr val="002060"/>
                        </a:solidFill>
                        <a:latin typeface="Cambria" panose="02040503050406030204" pitchFamily="18" charset="0"/>
                        <a:ea typeface="Cambria" panose="02040503050406030204" pitchFamily="18" charset="0"/>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2">
                  <a:txBody>
                    <a:bodyPr/>
                    <a:lstStyle/>
                    <a:p>
                      <a:pPr marL="0" marR="0">
                        <a:lnSpc>
                          <a:spcPct val="115000"/>
                        </a:lnSpc>
                        <a:spcBef>
                          <a:spcPts val="0"/>
                        </a:spcBef>
                        <a:spcAft>
                          <a:spcPts val="0"/>
                        </a:spcAft>
                      </a:pPr>
                      <a:r>
                        <a:rPr lang="en-US" sz="1000" b="1" dirty="0" err="1">
                          <a:solidFill>
                            <a:srgbClr val="002060"/>
                          </a:solidFill>
                          <a:latin typeface="Cambria" panose="02040503050406030204" pitchFamily="18" charset="0"/>
                          <a:ea typeface="Cambria" panose="02040503050406030204" pitchFamily="18" charset="0"/>
                          <a:cs typeface="Times New Roman"/>
                        </a:rPr>
                        <a:t>Activități</a:t>
                      </a:r>
                      <a:r>
                        <a:rPr lang="en-US" sz="1000" b="1" dirty="0">
                          <a:solidFill>
                            <a:srgbClr val="002060"/>
                          </a:solidFill>
                          <a:latin typeface="Cambria" panose="02040503050406030204" pitchFamily="18" charset="0"/>
                          <a:ea typeface="Cambria" panose="02040503050406030204" pitchFamily="18" charset="0"/>
                          <a:cs typeface="Times New Roman"/>
                        </a:rPr>
                        <a:t> </a:t>
                      </a:r>
                      <a:r>
                        <a:rPr lang="ro-RO" sz="1000" b="1" dirty="0">
                          <a:solidFill>
                            <a:srgbClr val="002060"/>
                          </a:solidFill>
                          <a:latin typeface="Cambria" panose="02040503050406030204" pitchFamily="18" charset="0"/>
                          <a:ea typeface="Cambria" panose="02040503050406030204" pitchFamily="18" charset="0"/>
                          <a:cs typeface="Times New Roman"/>
                        </a:rPr>
                        <a:t>planificate (enumerare)</a:t>
                      </a:r>
                      <a:endParaRPr lang="en-US" sz="1000" b="1" dirty="0">
                        <a:solidFill>
                          <a:srgbClr val="002060"/>
                        </a:solidFill>
                        <a:latin typeface="Cambria" panose="02040503050406030204" pitchFamily="18" charset="0"/>
                        <a:ea typeface="Cambria" panose="02040503050406030204" pitchFamily="18" charset="0"/>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2">
                  <a:txBody>
                    <a:bodyPr/>
                    <a:lstStyle/>
                    <a:p>
                      <a:pPr marL="0" marR="0">
                        <a:lnSpc>
                          <a:spcPct val="115000"/>
                        </a:lnSpc>
                        <a:spcBef>
                          <a:spcPts val="0"/>
                        </a:spcBef>
                        <a:spcAft>
                          <a:spcPts val="0"/>
                        </a:spcAft>
                      </a:pPr>
                      <a:r>
                        <a:rPr lang="en-US" sz="1000" b="1" dirty="0" err="1">
                          <a:solidFill>
                            <a:srgbClr val="002060"/>
                          </a:solidFill>
                          <a:latin typeface="Cambria" panose="02040503050406030204" pitchFamily="18" charset="0"/>
                          <a:ea typeface="Cambria" panose="02040503050406030204" pitchFamily="18" charset="0"/>
                          <a:cs typeface="Times New Roman"/>
                        </a:rPr>
                        <a:t>Parteneri</a:t>
                      </a:r>
                      <a:r>
                        <a:rPr lang="en-US" sz="1000" b="1" dirty="0">
                          <a:solidFill>
                            <a:srgbClr val="002060"/>
                          </a:solidFill>
                          <a:latin typeface="Cambria" panose="02040503050406030204" pitchFamily="18" charset="0"/>
                          <a:ea typeface="Cambria" panose="02040503050406030204" pitchFamily="18" charset="0"/>
                          <a:cs typeface="Times New Roman"/>
                        </a:rPr>
                        <a:t> de </a:t>
                      </a:r>
                      <a:r>
                        <a:rPr lang="en-US" sz="1000" b="1" dirty="0" err="1">
                          <a:solidFill>
                            <a:srgbClr val="002060"/>
                          </a:solidFill>
                          <a:latin typeface="Cambria" panose="02040503050406030204" pitchFamily="18" charset="0"/>
                          <a:ea typeface="Cambria" panose="02040503050406030204" pitchFamily="18" charset="0"/>
                          <a:cs typeface="Times New Roman"/>
                        </a:rPr>
                        <a:t>campani</a:t>
                      </a:r>
                      <a:r>
                        <a:rPr lang="ro-RO" sz="1000" b="1" dirty="0">
                          <a:solidFill>
                            <a:srgbClr val="002060"/>
                          </a:solidFill>
                          <a:latin typeface="Cambria" panose="02040503050406030204" pitchFamily="18" charset="0"/>
                          <a:ea typeface="Cambria" panose="02040503050406030204" pitchFamily="18" charset="0"/>
                          <a:cs typeface="Times New Roman"/>
                        </a:rPr>
                        <a:t>e</a:t>
                      </a:r>
                      <a:r>
                        <a:rPr lang="en-US" sz="1000" b="1" dirty="0">
                          <a:solidFill>
                            <a:srgbClr val="002060"/>
                          </a:solidFill>
                          <a:latin typeface="Cambria" panose="02040503050406030204" pitchFamily="18" charset="0"/>
                          <a:ea typeface="Cambria" panose="02040503050406030204" pitchFamily="18" charset="0"/>
                          <a:cs typeface="Times New Roman"/>
                        </a:rPr>
                        <a:t>  (</a:t>
                      </a:r>
                      <a:r>
                        <a:rPr lang="en-US" sz="1000" b="1" dirty="0" err="1">
                          <a:solidFill>
                            <a:srgbClr val="002060"/>
                          </a:solidFill>
                          <a:latin typeface="Cambria" panose="02040503050406030204" pitchFamily="18" charset="0"/>
                          <a:ea typeface="Cambria" panose="02040503050406030204" pitchFamily="18" charset="0"/>
                          <a:cs typeface="Times New Roman"/>
                        </a:rPr>
                        <a:t>enumerare</a:t>
                      </a:r>
                      <a:r>
                        <a:rPr lang="en-US" sz="1000" b="1" dirty="0">
                          <a:solidFill>
                            <a:srgbClr val="002060"/>
                          </a:solidFill>
                          <a:latin typeface="Cambria" panose="02040503050406030204" pitchFamily="18" charset="0"/>
                          <a:ea typeface="Cambria" panose="02040503050406030204" pitchFamily="18" charset="0"/>
                          <a:cs typeface="Times New Roman"/>
                        </a:rPr>
                        <a:t>)</a:t>
                      </a: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8">
                  <a:txBody>
                    <a:bodyPr/>
                    <a:lstStyle/>
                    <a:p>
                      <a:pPr marL="0" marR="0">
                        <a:lnSpc>
                          <a:spcPct val="115000"/>
                        </a:lnSpc>
                        <a:spcBef>
                          <a:spcPts val="0"/>
                        </a:spcBef>
                        <a:spcAft>
                          <a:spcPts val="0"/>
                        </a:spcAft>
                      </a:pPr>
                      <a:r>
                        <a:rPr lang="en-US" sz="1000" b="1" dirty="0">
                          <a:solidFill>
                            <a:srgbClr val="002060"/>
                          </a:solidFill>
                          <a:latin typeface="Cambria" panose="02040503050406030204" pitchFamily="18" charset="0"/>
                          <a:ea typeface="Cambria" panose="02040503050406030204" pitchFamily="18" charset="0"/>
                          <a:cs typeface="Times New Roman"/>
                        </a:rPr>
                        <a:t>Nr. </a:t>
                      </a:r>
                      <a:r>
                        <a:rPr lang="ro-RO" sz="1000" b="1" dirty="0">
                          <a:solidFill>
                            <a:srgbClr val="002060"/>
                          </a:solidFill>
                          <a:latin typeface="Cambria" panose="02040503050406030204" pitchFamily="18" charset="0"/>
                          <a:ea typeface="Cambria" panose="02040503050406030204" pitchFamily="18" charset="0"/>
                          <a:cs typeface="Times New Roman"/>
                        </a:rPr>
                        <a:t>m</a:t>
                      </a:r>
                      <a:r>
                        <a:rPr lang="en-US" sz="1000" b="1" dirty="0" err="1">
                          <a:solidFill>
                            <a:srgbClr val="002060"/>
                          </a:solidFill>
                          <a:latin typeface="Cambria" panose="02040503050406030204" pitchFamily="18" charset="0"/>
                          <a:ea typeface="Cambria" panose="02040503050406030204" pitchFamily="18" charset="0"/>
                          <a:cs typeface="Times New Roman"/>
                        </a:rPr>
                        <a:t>aterial</a:t>
                      </a:r>
                      <a:r>
                        <a:rPr lang="en-US" sz="1000" b="1" dirty="0">
                          <a:solidFill>
                            <a:srgbClr val="002060"/>
                          </a:solidFill>
                          <a:latin typeface="Cambria" panose="02040503050406030204" pitchFamily="18" charset="0"/>
                          <a:ea typeface="Cambria" panose="02040503050406030204" pitchFamily="18" charset="0"/>
                          <a:cs typeface="Times New Roman"/>
                        </a:rPr>
                        <a:t> IEC (nr. </a:t>
                      </a:r>
                      <a:r>
                        <a:rPr lang="ro-RO" sz="1000" b="1" dirty="0">
                          <a:solidFill>
                            <a:srgbClr val="002060"/>
                          </a:solidFill>
                          <a:latin typeface="Cambria" panose="02040503050406030204" pitchFamily="18" charset="0"/>
                          <a:ea typeface="Cambria" panose="02040503050406030204" pitchFamily="18" charset="0"/>
                          <a:cs typeface="Times New Roman"/>
                        </a:rPr>
                        <a:t>d</a:t>
                      </a:r>
                      <a:r>
                        <a:rPr lang="en-US" sz="1000" b="1" dirty="0">
                          <a:solidFill>
                            <a:srgbClr val="002060"/>
                          </a:solidFill>
                          <a:latin typeface="Cambria" panose="02040503050406030204" pitchFamily="18" charset="0"/>
                          <a:ea typeface="Cambria" panose="02040503050406030204" pitchFamily="18" charset="0"/>
                          <a:cs typeface="Times New Roman"/>
                        </a:rPr>
                        <a:t>e </a:t>
                      </a:r>
                      <a:r>
                        <a:rPr lang="en-US" sz="1000" b="1" dirty="0" err="1">
                          <a:solidFill>
                            <a:srgbClr val="002060"/>
                          </a:solidFill>
                          <a:latin typeface="Cambria" panose="02040503050406030204" pitchFamily="18" charset="0"/>
                          <a:ea typeface="Cambria" panose="02040503050406030204" pitchFamily="18" charset="0"/>
                          <a:cs typeface="Times New Roman"/>
                        </a:rPr>
                        <a:t>exemplare</a:t>
                      </a:r>
                      <a:r>
                        <a:rPr lang="en-US" sz="1000" b="1" dirty="0">
                          <a:solidFill>
                            <a:srgbClr val="002060"/>
                          </a:solidFill>
                          <a:latin typeface="Cambria" panose="02040503050406030204" pitchFamily="18" charset="0"/>
                          <a:ea typeface="Cambria" panose="02040503050406030204" pitchFamily="18" charset="0"/>
                          <a:cs typeface="Times New Roman"/>
                        </a:rPr>
                        <a:t> </a:t>
                      </a:r>
                      <a:r>
                        <a:rPr lang="en-US" sz="1000" b="1" dirty="0" err="1">
                          <a:solidFill>
                            <a:srgbClr val="002060"/>
                          </a:solidFill>
                          <a:latin typeface="Cambria" panose="02040503050406030204" pitchFamily="18" charset="0"/>
                          <a:ea typeface="Cambria" panose="02040503050406030204" pitchFamily="18" charset="0"/>
                          <a:cs typeface="Times New Roman"/>
                        </a:rPr>
                        <a:t>ptr</a:t>
                      </a:r>
                      <a:r>
                        <a:rPr lang="en-US" sz="1000" b="1" dirty="0">
                          <a:solidFill>
                            <a:srgbClr val="002060"/>
                          </a:solidFill>
                          <a:latin typeface="Cambria" panose="02040503050406030204" pitchFamily="18" charset="0"/>
                          <a:ea typeface="Cambria" panose="02040503050406030204" pitchFamily="18" charset="0"/>
                          <a:cs typeface="Times New Roman"/>
                        </a:rPr>
                        <a:t>. </a:t>
                      </a:r>
                      <a:r>
                        <a:rPr lang="ro-RO" sz="1000" b="1" dirty="0">
                          <a:solidFill>
                            <a:srgbClr val="002060"/>
                          </a:solidFill>
                          <a:latin typeface="Cambria" panose="02040503050406030204" pitchFamily="18" charset="0"/>
                          <a:ea typeface="Cambria" panose="02040503050406030204" pitchFamily="18" charset="0"/>
                          <a:cs typeface="Times New Roman"/>
                        </a:rPr>
                        <a:t>f</a:t>
                      </a:r>
                      <a:r>
                        <a:rPr lang="en-US" sz="1000" b="1" dirty="0" err="1">
                          <a:solidFill>
                            <a:srgbClr val="002060"/>
                          </a:solidFill>
                          <a:latin typeface="Cambria" panose="02040503050406030204" pitchFamily="18" charset="0"/>
                          <a:ea typeface="Cambria" panose="02040503050406030204" pitchFamily="18" charset="0"/>
                          <a:cs typeface="Times New Roman"/>
                        </a:rPr>
                        <a:t>iecare</a:t>
                      </a:r>
                      <a:r>
                        <a:rPr lang="en-US" sz="1000" b="1" dirty="0">
                          <a:solidFill>
                            <a:srgbClr val="002060"/>
                          </a:solidFill>
                          <a:latin typeface="Cambria" panose="02040503050406030204" pitchFamily="18" charset="0"/>
                          <a:ea typeface="Cambria" panose="02040503050406030204" pitchFamily="18" charset="0"/>
                          <a:cs typeface="Times New Roman"/>
                        </a:rPr>
                        <a:t> tip de pliant, poster, etc.)</a:t>
                      </a: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000" b="1" dirty="0" err="1">
                          <a:solidFill>
                            <a:srgbClr val="002060"/>
                          </a:solidFill>
                          <a:latin typeface="Cambria" panose="02040503050406030204" pitchFamily="18" charset="0"/>
                          <a:ea typeface="Cambria" panose="02040503050406030204" pitchFamily="18" charset="0"/>
                          <a:cs typeface="Times New Roman"/>
                        </a:rPr>
                        <a:t>Obstacole</a:t>
                      </a:r>
                      <a:r>
                        <a:rPr lang="en-US" sz="1000" b="1" dirty="0">
                          <a:solidFill>
                            <a:srgbClr val="002060"/>
                          </a:solidFill>
                          <a:latin typeface="Cambria" panose="02040503050406030204" pitchFamily="18" charset="0"/>
                          <a:ea typeface="Cambria" panose="02040503050406030204" pitchFamily="18" charset="0"/>
                          <a:cs typeface="Times New Roman"/>
                        </a:rPr>
                        <a:t> </a:t>
                      </a:r>
                      <a:r>
                        <a:rPr lang="en-US" sz="1000" b="1" dirty="0" err="1">
                          <a:solidFill>
                            <a:srgbClr val="002060"/>
                          </a:solidFill>
                          <a:latin typeface="Cambria" panose="02040503050406030204" pitchFamily="18" charset="0"/>
                          <a:ea typeface="Cambria" panose="02040503050406030204" pitchFamily="18" charset="0"/>
                          <a:cs typeface="Times New Roman"/>
                        </a:rPr>
                        <a:t>identificate</a:t>
                      </a:r>
                      <a:r>
                        <a:rPr lang="en-US" sz="1000" b="1" dirty="0">
                          <a:solidFill>
                            <a:srgbClr val="002060"/>
                          </a:solidFill>
                          <a:latin typeface="Cambria" panose="02040503050406030204" pitchFamily="18" charset="0"/>
                          <a:ea typeface="Cambria" panose="02040503050406030204" pitchFamily="18" charset="0"/>
                          <a:cs typeface="Times New Roman"/>
                        </a:rPr>
                        <a:t> (</a:t>
                      </a:r>
                      <a:r>
                        <a:rPr lang="en-US" sz="1000" b="1" dirty="0" err="1">
                          <a:solidFill>
                            <a:srgbClr val="002060"/>
                          </a:solidFill>
                          <a:latin typeface="Cambria" panose="02040503050406030204" pitchFamily="18" charset="0"/>
                          <a:ea typeface="Cambria" panose="02040503050406030204" pitchFamily="18" charset="0"/>
                          <a:cs typeface="Times New Roman"/>
                        </a:rPr>
                        <a:t>enumerare</a:t>
                      </a:r>
                      <a:r>
                        <a:rPr lang="en-US" sz="1000" b="1" dirty="0">
                          <a:solidFill>
                            <a:srgbClr val="002060"/>
                          </a:solidFill>
                          <a:latin typeface="Cambria" panose="02040503050406030204" pitchFamily="18" charset="0"/>
                          <a:ea typeface="Cambria" panose="02040503050406030204" pitchFamily="18" charset="0"/>
                          <a:cs typeface="Times New Roman"/>
                        </a:rPr>
                        <a:t>)</a:t>
                      </a:r>
                    </a:p>
                    <a:p>
                      <a:pPr marL="0" marR="0">
                        <a:lnSpc>
                          <a:spcPct val="115000"/>
                        </a:lnSpc>
                        <a:spcBef>
                          <a:spcPts val="0"/>
                        </a:spcBef>
                        <a:spcAft>
                          <a:spcPts val="0"/>
                        </a:spcAft>
                      </a:pPr>
                      <a:endParaRPr lang="en-US" sz="1000" b="1" dirty="0">
                        <a:solidFill>
                          <a:srgbClr val="002060"/>
                        </a:solidFill>
                        <a:latin typeface="Cambria" panose="02040503050406030204" pitchFamily="18" charset="0"/>
                        <a:ea typeface="Cambria" panose="02040503050406030204" pitchFamily="18" charset="0"/>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2">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000" b="1" dirty="0" err="1">
                          <a:solidFill>
                            <a:srgbClr val="002060"/>
                          </a:solidFill>
                          <a:latin typeface="Cambria" panose="02040503050406030204" pitchFamily="18" charset="0"/>
                          <a:ea typeface="Cambria" panose="02040503050406030204" pitchFamily="18" charset="0"/>
                          <a:cs typeface="Times New Roman"/>
                        </a:rPr>
                        <a:t>Buget</a:t>
                      </a:r>
                      <a:r>
                        <a:rPr lang="en-US" sz="1000" b="1" dirty="0">
                          <a:solidFill>
                            <a:srgbClr val="002060"/>
                          </a:solidFill>
                          <a:latin typeface="Cambria" panose="02040503050406030204" pitchFamily="18" charset="0"/>
                          <a:ea typeface="Cambria" panose="02040503050406030204" pitchFamily="18" charset="0"/>
                          <a:cs typeface="Times New Roman"/>
                        </a:rPr>
                        <a:t> </a:t>
                      </a:r>
                      <a:r>
                        <a:rPr lang="en-US" sz="1000" b="1" dirty="0" err="1">
                          <a:solidFill>
                            <a:srgbClr val="002060"/>
                          </a:solidFill>
                          <a:latin typeface="Cambria" panose="02040503050406030204" pitchFamily="18" charset="0"/>
                          <a:ea typeface="Cambria" panose="02040503050406030204" pitchFamily="18" charset="0"/>
                          <a:cs typeface="Times New Roman"/>
                        </a:rPr>
                        <a:t>alocat</a:t>
                      </a:r>
                      <a:r>
                        <a:rPr lang="en-US" sz="1000" b="1" dirty="0">
                          <a:solidFill>
                            <a:srgbClr val="002060"/>
                          </a:solidFill>
                          <a:latin typeface="Cambria" panose="02040503050406030204" pitchFamily="18" charset="0"/>
                          <a:ea typeface="Cambria" panose="02040503050406030204" pitchFamily="18" charset="0"/>
                          <a:cs typeface="Times New Roman"/>
                        </a:rPr>
                        <a:t> </a:t>
                      </a:r>
                      <a:r>
                        <a:rPr lang="en-US" sz="1000" b="1" dirty="0" err="1">
                          <a:solidFill>
                            <a:srgbClr val="002060"/>
                          </a:solidFill>
                          <a:latin typeface="Cambria" panose="02040503050406030204" pitchFamily="18" charset="0"/>
                          <a:ea typeface="Cambria" panose="02040503050406030204" pitchFamily="18" charset="0"/>
                          <a:cs typeface="Times New Roman"/>
                        </a:rPr>
                        <a:t>campaniei</a:t>
                      </a:r>
                      <a:r>
                        <a:rPr lang="en-US" sz="1000" b="1" dirty="0">
                          <a:solidFill>
                            <a:srgbClr val="002060"/>
                          </a:solidFill>
                          <a:latin typeface="Cambria" panose="02040503050406030204" pitchFamily="18" charset="0"/>
                          <a:ea typeface="Cambria" panose="02040503050406030204" pitchFamily="18" charset="0"/>
                          <a:cs typeface="Times New Roman"/>
                        </a:rPr>
                        <a:t> IEC (RON)- </a:t>
                      </a:r>
                      <a:r>
                        <a:rPr lang="en-US" sz="1000" b="1" dirty="0" err="1">
                          <a:solidFill>
                            <a:srgbClr val="002060"/>
                          </a:solidFill>
                          <a:latin typeface="Cambria" panose="02040503050406030204" pitchFamily="18" charset="0"/>
                          <a:ea typeface="Cambria" panose="02040503050406030204" pitchFamily="18" charset="0"/>
                          <a:cs typeface="Times New Roman"/>
                        </a:rPr>
                        <a:t>sursa</a:t>
                      </a:r>
                      <a:r>
                        <a:rPr lang="en-US" sz="1000" b="1" dirty="0">
                          <a:solidFill>
                            <a:srgbClr val="002060"/>
                          </a:solidFill>
                          <a:latin typeface="Cambria" panose="02040503050406030204" pitchFamily="18" charset="0"/>
                          <a:ea typeface="Cambria" panose="02040503050406030204" pitchFamily="18" charset="0"/>
                          <a:cs typeface="Times New Roman"/>
                        </a:rPr>
                        <a:t> de </a:t>
                      </a:r>
                      <a:r>
                        <a:rPr lang="en-US" sz="1000" b="1" dirty="0" err="1">
                          <a:solidFill>
                            <a:srgbClr val="002060"/>
                          </a:solidFill>
                          <a:latin typeface="Cambria" panose="02040503050406030204" pitchFamily="18" charset="0"/>
                          <a:ea typeface="Cambria" panose="02040503050406030204" pitchFamily="18" charset="0"/>
                          <a:cs typeface="Times New Roman"/>
                        </a:rPr>
                        <a:t>finanțare</a:t>
                      </a:r>
                      <a:r>
                        <a:rPr lang="en-US" sz="1000" b="1" dirty="0">
                          <a:solidFill>
                            <a:srgbClr val="002060"/>
                          </a:solidFill>
                          <a:latin typeface="Cambria" panose="02040503050406030204" pitchFamily="18" charset="0"/>
                          <a:ea typeface="Cambria" panose="02040503050406030204" pitchFamily="18" charset="0"/>
                          <a:cs typeface="Times New Roman"/>
                        </a:rPr>
                        <a:t> PNV </a:t>
                      </a:r>
                      <a:r>
                        <a:rPr lang="en-US" sz="1000" b="1" dirty="0" err="1">
                          <a:solidFill>
                            <a:srgbClr val="002060"/>
                          </a:solidFill>
                          <a:latin typeface="Cambria" panose="02040503050406030204" pitchFamily="18" charset="0"/>
                          <a:ea typeface="Cambria" panose="02040503050406030204" pitchFamily="18" charset="0"/>
                          <a:cs typeface="Times New Roman"/>
                        </a:rPr>
                        <a:t>anul</a:t>
                      </a:r>
                      <a:r>
                        <a:rPr lang="en-US" sz="1000" b="1" dirty="0">
                          <a:solidFill>
                            <a:srgbClr val="002060"/>
                          </a:solidFill>
                          <a:latin typeface="Cambria" panose="02040503050406030204" pitchFamily="18" charset="0"/>
                          <a:ea typeface="Cambria" panose="02040503050406030204" pitchFamily="18" charset="0"/>
                          <a:cs typeface="Times New Roman"/>
                        </a:rPr>
                        <a:t> 2016</a:t>
                      </a: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2">
                  <a:txBody>
                    <a:bodyPr/>
                    <a:lstStyle/>
                    <a:p>
                      <a:pPr marL="0" marR="0">
                        <a:lnSpc>
                          <a:spcPct val="115000"/>
                        </a:lnSpc>
                        <a:spcBef>
                          <a:spcPts val="0"/>
                        </a:spcBef>
                        <a:spcAft>
                          <a:spcPts val="0"/>
                        </a:spcAft>
                      </a:pPr>
                      <a:r>
                        <a:rPr lang="en-US" sz="1000" b="1" dirty="0" err="1">
                          <a:solidFill>
                            <a:srgbClr val="002060"/>
                          </a:solidFill>
                          <a:latin typeface="Cambria" panose="02040503050406030204" pitchFamily="18" charset="0"/>
                          <a:ea typeface="Cambria" panose="02040503050406030204" pitchFamily="18" charset="0"/>
                          <a:cs typeface="Times New Roman"/>
                        </a:rPr>
                        <a:t>Num</a:t>
                      </a:r>
                      <a:r>
                        <a:rPr lang="ro-RO" sz="1000" b="1" dirty="0">
                          <a:solidFill>
                            <a:srgbClr val="002060"/>
                          </a:solidFill>
                          <a:latin typeface="Cambria" panose="02040503050406030204" pitchFamily="18" charset="0"/>
                          <a:ea typeface="Cambria" panose="02040503050406030204" pitchFamily="18" charset="0"/>
                          <a:cs typeface="Times New Roman"/>
                        </a:rPr>
                        <a:t>ă</a:t>
                      </a:r>
                      <a:r>
                        <a:rPr lang="en-US" sz="1000" b="1" dirty="0">
                          <a:solidFill>
                            <a:srgbClr val="002060"/>
                          </a:solidFill>
                          <a:latin typeface="Cambria" panose="02040503050406030204" pitchFamily="18" charset="0"/>
                          <a:ea typeface="Cambria" panose="02040503050406030204" pitchFamily="18" charset="0"/>
                          <a:cs typeface="Times New Roman"/>
                        </a:rPr>
                        <a:t>r </a:t>
                      </a:r>
                      <a:r>
                        <a:rPr lang="en-US" sz="1000" b="1" dirty="0" err="1">
                          <a:solidFill>
                            <a:srgbClr val="002060"/>
                          </a:solidFill>
                          <a:latin typeface="Cambria" panose="02040503050406030204" pitchFamily="18" charset="0"/>
                          <a:ea typeface="Cambria" panose="02040503050406030204" pitchFamily="18" charset="0"/>
                          <a:cs typeface="Times New Roman"/>
                        </a:rPr>
                        <a:t>estimat</a:t>
                      </a:r>
                      <a:r>
                        <a:rPr lang="en-US" sz="1000" b="1" dirty="0">
                          <a:solidFill>
                            <a:srgbClr val="002060"/>
                          </a:solidFill>
                          <a:latin typeface="Cambria" panose="02040503050406030204" pitchFamily="18" charset="0"/>
                          <a:ea typeface="Cambria" panose="02040503050406030204" pitchFamily="18" charset="0"/>
                          <a:cs typeface="Times New Roman"/>
                        </a:rPr>
                        <a:t> de </a:t>
                      </a:r>
                      <a:r>
                        <a:rPr lang="en-US" sz="1000" b="1" dirty="0" err="1">
                          <a:solidFill>
                            <a:srgbClr val="002060"/>
                          </a:solidFill>
                          <a:latin typeface="Cambria" panose="02040503050406030204" pitchFamily="18" charset="0"/>
                          <a:ea typeface="Cambria" panose="02040503050406030204" pitchFamily="18" charset="0"/>
                          <a:cs typeface="Times New Roman"/>
                        </a:rPr>
                        <a:t>beneficiari</a:t>
                      </a:r>
                      <a:r>
                        <a:rPr lang="en-US" sz="1000" b="1" dirty="0">
                          <a:solidFill>
                            <a:srgbClr val="002060"/>
                          </a:solidFill>
                          <a:latin typeface="Cambria" panose="02040503050406030204" pitchFamily="18" charset="0"/>
                          <a:ea typeface="Cambria" panose="02040503050406030204" pitchFamily="18" charset="0"/>
                          <a:cs typeface="Times New Roman"/>
                        </a:rPr>
                        <a:t> din </a:t>
                      </a:r>
                      <a:r>
                        <a:rPr lang="en-US" sz="1000" b="1" dirty="0" err="1">
                          <a:solidFill>
                            <a:srgbClr val="002060"/>
                          </a:solidFill>
                          <a:latin typeface="Cambria" panose="02040503050406030204" pitchFamily="18" charset="0"/>
                          <a:ea typeface="Cambria" panose="02040503050406030204" pitchFamily="18" charset="0"/>
                          <a:cs typeface="Times New Roman"/>
                        </a:rPr>
                        <a:t>grupul</a:t>
                      </a:r>
                      <a:r>
                        <a:rPr lang="en-US" sz="1000" b="1" dirty="0">
                          <a:solidFill>
                            <a:srgbClr val="002060"/>
                          </a:solidFill>
                          <a:latin typeface="Cambria" panose="02040503050406030204" pitchFamily="18" charset="0"/>
                          <a:ea typeface="Cambria" panose="02040503050406030204" pitchFamily="18" charset="0"/>
                          <a:cs typeface="Times New Roman"/>
                        </a:rPr>
                        <a:t> </a:t>
                      </a:r>
                      <a:r>
                        <a:rPr lang="ro-RO" sz="1000" b="1" dirty="0">
                          <a:solidFill>
                            <a:srgbClr val="002060"/>
                          </a:solidFill>
                          <a:latin typeface="Cambria" panose="02040503050406030204" pitchFamily="18" charset="0"/>
                          <a:ea typeface="Cambria" panose="02040503050406030204" pitchFamily="18" charset="0"/>
                          <a:cs typeface="Times New Roman"/>
                        </a:rPr>
                        <a:t>ț</a:t>
                      </a:r>
                      <a:r>
                        <a:rPr lang="en-US" sz="1000" b="1" dirty="0" err="1">
                          <a:solidFill>
                            <a:srgbClr val="002060"/>
                          </a:solidFill>
                          <a:latin typeface="Cambria" panose="02040503050406030204" pitchFamily="18" charset="0"/>
                          <a:ea typeface="Cambria" panose="02040503050406030204" pitchFamily="18" charset="0"/>
                          <a:cs typeface="Times New Roman"/>
                        </a:rPr>
                        <a:t>int</a:t>
                      </a:r>
                      <a:r>
                        <a:rPr lang="ro-RO" sz="1000" b="1">
                          <a:solidFill>
                            <a:srgbClr val="002060"/>
                          </a:solidFill>
                          <a:latin typeface="Cambria" panose="02040503050406030204" pitchFamily="18" charset="0"/>
                          <a:ea typeface="Cambria" panose="02040503050406030204" pitchFamily="18" charset="0"/>
                          <a:cs typeface="Times New Roman"/>
                        </a:rPr>
                        <a:t>ă</a:t>
                      </a:r>
                      <a:endParaRPr lang="en-US" sz="1000" b="1" dirty="0">
                        <a:solidFill>
                          <a:srgbClr val="002060"/>
                        </a:solidFill>
                        <a:latin typeface="Cambria" panose="02040503050406030204" pitchFamily="18" charset="0"/>
                        <a:ea typeface="Cambria" panose="02040503050406030204" pitchFamily="18" charset="0"/>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10000"/>
                  </a:ext>
                </a:extLst>
              </a:tr>
              <a:tr h="706967">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nSpc>
                          <a:spcPct val="115000"/>
                        </a:lnSpc>
                        <a:spcBef>
                          <a:spcPts val="0"/>
                        </a:spcBef>
                        <a:spcAft>
                          <a:spcPts val="0"/>
                        </a:spcAft>
                      </a:pPr>
                      <a:r>
                        <a:rPr lang="en-US" sz="1000" b="1" dirty="0" err="1">
                          <a:solidFill>
                            <a:srgbClr val="002060"/>
                          </a:solidFill>
                          <a:latin typeface="Cambria" panose="02040503050406030204" pitchFamily="18" charset="0"/>
                          <a:ea typeface="Cambria" panose="02040503050406030204" pitchFamily="18" charset="0"/>
                          <a:cs typeface="Times New Roman"/>
                        </a:rPr>
                        <a:t>Pliante</a:t>
                      </a:r>
                      <a:endParaRPr lang="en-US" sz="1000" b="1" dirty="0">
                        <a:solidFill>
                          <a:srgbClr val="002060"/>
                        </a:solidFill>
                        <a:latin typeface="Cambria" panose="02040503050406030204" pitchFamily="18" charset="0"/>
                        <a:ea typeface="Cambria" panose="02040503050406030204" pitchFamily="18" charset="0"/>
                        <a:cs typeface="Times New Roman"/>
                      </a:endParaRPr>
                    </a:p>
                  </a:txBody>
                  <a:tcPr marL="57262" marR="57262"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r>
                        <a:rPr lang="en-US" sz="1000" b="1" dirty="0" err="1">
                          <a:solidFill>
                            <a:srgbClr val="002060"/>
                          </a:solidFill>
                          <a:latin typeface="Cambria" panose="02040503050406030204" pitchFamily="18" charset="0"/>
                          <a:ea typeface="Cambria" panose="02040503050406030204" pitchFamily="18" charset="0"/>
                          <a:cs typeface="Times New Roman"/>
                        </a:rPr>
                        <a:t>Postere</a:t>
                      </a:r>
                      <a:endParaRPr lang="en-US" sz="1000" b="1" dirty="0">
                        <a:solidFill>
                          <a:srgbClr val="002060"/>
                        </a:solidFill>
                        <a:latin typeface="Cambria" panose="02040503050406030204" pitchFamily="18" charset="0"/>
                        <a:ea typeface="Cambria" panose="02040503050406030204" pitchFamily="18" charset="0"/>
                        <a:cs typeface="Times New Roman"/>
                      </a:endParaRPr>
                    </a:p>
                  </a:txBody>
                  <a:tcPr marL="57262" marR="57262"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r>
                        <a:rPr lang="en-US" sz="1000" b="1" dirty="0" err="1">
                          <a:solidFill>
                            <a:srgbClr val="002060"/>
                          </a:solidFill>
                          <a:latin typeface="Cambria" panose="02040503050406030204" pitchFamily="18" charset="0"/>
                          <a:ea typeface="Cambria" panose="02040503050406030204" pitchFamily="18" charset="0"/>
                          <a:cs typeface="Times New Roman"/>
                        </a:rPr>
                        <a:t>Fluturași</a:t>
                      </a:r>
                      <a:endParaRPr lang="en-US" sz="1000" b="1" dirty="0">
                        <a:solidFill>
                          <a:srgbClr val="002060"/>
                        </a:solidFill>
                        <a:latin typeface="Cambria" panose="02040503050406030204" pitchFamily="18" charset="0"/>
                        <a:ea typeface="Cambria" panose="02040503050406030204" pitchFamily="18" charset="0"/>
                        <a:cs typeface="Times New Roman"/>
                      </a:endParaRPr>
                    </a:p>
                  </a:txBody>
                  <a:tcPr marL="57262" marR="57262"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r>
                        <a:rPr lang="en-US" sz="1000" b="1" dirty="0" err="1">
                          <a:solidFill>
                            <a:srgbClr val="002060"/>
                          </a:solidFill>
                          <a:latin typeface="Cambria" panose="02040503050406030204" pitchFamily="18" charset="0"/>
                          <a:ea typeface="Cambria" panose="02040503050406030204" pitchFamily="18" charset="0"/>
                          <a:cs typeface="Times New Roman"/>
                        </a:rPr>
                        <a:t>Prezentări</a:t>
                      </a:r>
                      <a:r>
                        <a:rPr lang="en-US" sz="1000" b="1" dirty="0">
                          <a:solidFill>
                            <a:srgbClr val="002060"/>
                          </a:solidFill>
                          <a:latin typeface="Cambria" panose="02040503050406030204" pitchFamily="18" charset="0"/>
                          <a:ea typeface="Cambria" panose="02040503050406030204" pitchFamily="18" charset="0"/>
                          <a:cs typeface="Times New Roman"/>
                        </a:rPr>
                        <a:t> </a:t>
                      </a:r>
                      <a:r>
                        <a:rPr lang="en-US" sz="1000" b="1" dirty="0" err="1">
                          <a:solidFill>
                            <a:srgbClr val="002060"/>
                          </a:solidFill>
                          <a:latin typeface="Cambria" panose="02040503050406030204" pitchFamily="18" charset="0"/>
                          <a:ea typeface="Cambria" panose="02040503050406030204" pitchFamily="18" charset="0"/>
                          <a:cs typeface="Times New Roman"/>
                        </a:rPr>
                        <a:t>ppt</a:t>
                      </a:r>
                      <a:endParaRPr lang="en-US" sz="1000" b="1" dirty="0">
                        <a:solidFill>
                          <a:srgbClr val="002060"/>
                        </a:solidFill>
                        <a:latin typeface="Cambria" panose="02040503050406030204" pitchFamily="18" charset="0"/>
                        <a:ea typeface="Cambria" panose="02040503050406030204" pitchFamily="18" charset="0"/>
                        <a:cs typeface="Times New Roman"/>
                      </a:endParaRPr>
                    </a:p>
                  </a:txBody>
                  <a:tcPr marL="57262" marR="57262"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ro-RO" sz="1000" b="1" dirty="0">
                          <a:solidFill>
                            <a:srgbClr val="002060"/>
                          </a:solidFill>
                          <a:latin typeface="Cambria" panose="02040503050406030204" pitchFamily="18" charset="0"/>
                          <a:ea typeface="Cambria" panose="02040503050406030204" pitchFamily="18" charset="0"/>
                          <a:cs typeface="Times New Roman"/>
                        </a:rPr>
                        <a:t>Articole în presa locală</a:t>
                      </a:r>
                    </a:p>
                    <a:p>
                      <a:pPr marL="0" marR="0" algn="ctr">
                        <a:lnSpc>
                          <a:spcPct val="115000"/>
                        </a:lnSpc>
                        <a:spcBef>
                          <a:spcPts val="0"/>
                        </a:spcBef>
                        <a:spcAft>
                          <a:spcPts val="0"/>
                        </a:spcAft>
                      </a:pPr>
                      <a:r>
                        <a:rPr lang="en-US" sz="1000" b="1" dirty="0" err="1">
                          <a:solidFill>
                            <a:srgbClr val="002060"/>
                          </a:solidFill>
                          <a:latin typeface="Cambria" panose="02040503050406030204" pitchFamily="18" charset="0"/>
                          <a:ea typeface="Cambria" panose="02040503050406030204" pitchFamily="18" charset="0"/>
                          <a:cs typeface="Times New Roman"/>
                        </a:rPr>
                        <a:t>Altele</a:t>
                      </a:r>
                      <a:endParaRPr lang="en-US" sz="1000" b="1" dirty="0">
                        <a:solidFill>
                          <a:srgbClr val="002060"/>
                        </a:solidFill>
                        <a:latin typeface="Cambria" panose="02040503050406030204" pitchFamily="18" charset="0"/>
                        <a:ea typeface="Cambria" panose="02040503050406030204" pitchFamily="18" charset="0"/>
                        <a:cs typeface="Times New Roman"/>
                      </a:endParaRPr>
                    </a:p>
                  </a:txBody>
                  <a:tcPr marL="57319" marR="5731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ro-RO" sz="1000" b="1" dirty="0">
                          <a:solidFill>
                            <a:srgbClr val="002060"/>
                          </a:solidFill>
                          <a:latin typeface="Cambria" panose="02040503050406030204" pitchFamily="18" charset="0"/>
                          <a:ea typeface="Cambria" panose="02040503050406030204" pitchFamily="18" charset="0"/>
                          <a:cs typeface="Times New Roman" pitchFamily="18" charset="0"/>
                        </a:rPr>
                        <a:t>Emisi uni Radio-TV </a:t>
                      </a:r>
                      <a:endParaRPr lang="en-US" sz="1000" b="1" dirty="0">
                        <a:solidFill>
                          <a:srgbClr val="002060"/>
                        </a:solidFill>
                        <a:latin typeface="Cambria" panose="02040503050406030204" pitchFamily="18" charset="0"/>
                        <a:ea typeface="Cambria" panose="02040503050406030204" pitchFamily="18" charset="0"/>
                        <a:cs typeface="Times New Roman" pitchFamily="18" charset="0"/>
                      </a:endParaRPr>
                    </a:p>
                  </a:txBody>
                  <a:tcPr marL="57319" marR="5731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ro-RO" sz="1000" b="1" dirty="0">
                          <a:solidFill>
                            <a:srgbClr val="002060"/>
                          </a:solidFill>
                          <a:latin typeface="Cambria" panose="02040503050406030204" pitchFamily="18" charset="0"/>
                          <a:ea typeface="Cambria" panose="02040503050406030204" pitchFamily="18" charset="0"/>
                          <a:cs typeface="Times New Roman" pitchFamily="18" charset="0"/>
                        </a:rPr>
                        <a:t>Social Media</a:t>
                      </a:r>
                      <a:endParaRPr lang="en-US" sz="1000" b="1" dirty="0">
                        <a:solidFill>
                          <a:srgbClr val="002060"/>
                        </a:solidFill>
                        <a:latin typeface="Cambria" panose="02040503050406030204" pitchFamily="18" charset="0"/>
                        <a:ea typeface="Cambria" panose="02040503050406030204" pitchFamily="18" charset="0"/>
                        <a:cs typeface="Times New Roman" pitchFamily="18" charset="0"/>
                      </a:endParaRPr>
                    </a:p>
                  </a:txBody>
                  <a:tcPr marL="57319" marR="5731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000" b="1" dirty="0" err="1">
                          <a:solidFill>
                            <a:srgbClr val="002060"/>
                          </a:solidFill>
                          <a:latin typeface="Cambria" panose="02040503050406030204" pitchFamily="18" charset="0"/>
                          <a:ea typeface="Cambria" panose="02040503050406030204" pitchFamily="18" charset="0"/>
                          <a:cs typeface="Times New Roman"/>
                        </a:rPr>
                        <a:t>Altele</a:t>
                      </a:r>
                      <a:endParaRPr lang="en-US" sz="1000" b="1" dirty="0">
                        <a:solidFill>
                          <a:srgbClr val="002060"/>
                        </a:solidFill>
                        <a:latin typeface="Cambria" panose="02040503050406030204" pitchFamily="18" charset="0"/>
                        <a:ea typeface="Cambria" panose="02040503050406030204" pitchFamily="18" charset="0"/>
                        <a:cs typeface="Times New Roman"/>
                      </a:endParaRPr>
                    </a:p>
                    <a:p>
                      <a:pPr marL="0" marR="0">
                        <a:lnSpc>
                          <a:spcPct val="115000"/>
                        </a:lnSpc>
                        <a:spcBef>
                          <a:spcPts val="0"/>
                        </a:spcBef>
                        <a:spcAft>
                          <a:spcPts val="0"/>
                        </a:spcAft>
                      </a:pPr>
                      <a:endParaRPr lang="en-US" sz="1000" b="1" dirty="0">
                        <a:solidFill>
                          <a:srgbClr val="002060"/>
                        </a:solidFill>
                        <a:latin typeface="Cambria" panose="02040503050406030204" pitchFamily="18" charset="0"/>
                        <a:ea typeface="Cambria" panose="02040503050406030204" pitchFamily="18" charset="0"/>
                        <a:cs typeface="Times New Roman"/>
                      </a:endParaRPr>
                    </a:p>
                  </a:txBody>
                  <a:tcPr marL="57262" marR="57262"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 xmlns:a16="http://schemas.microsoft.com/office/drawing/2014/main" val="10001"/>
                  </a:ext>
                </a:extLst>
              </a:tr>
              <a:tr h="141393">
                <a:tc>
                  <a:txBody>
                    <a:bodyPr/>
                    <a:lstStyle/>
                    <a:p>
                      <a:pPr marL="0" marR="0">
                        <a:lnSpc>
                          <a:spcPct val="115000"/>
                        </a:lnSpc>
                        <a:spcBef>
                          <a:spcPts val="0"/>
                        </a:spcBef>
                        <a:spcAft>
                          <a:spcPts val="0"/>
                        </a:spcAft>
                      </a:pPr>
                      <a:endParaRPr lang="en-US" sz="1000" b="1" dirty="0">
                        <a:solidFill>
                          <a:srgbClr val="002060"/>
                        </a:solidFill>
                        <a:latin typeface="Cambria" panose="02040503050406030204" pitchFamily="18" charset="0"/>
                        <a:ea typeface="Cambria" panose="02040503050406030204" pitchFamily="18" charset="0"/>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endParaRPr lang="en-US" sz="1000" b="1" dirty="0">
                        <a:solidFill>
                          <a:srgbClr val="002060"/>
                        </a:solidFill>
                        <a:latin typeface="Cambria" panose="02040503050406030204" pitchFamily="18" charset="0"/>
                        <a:ea typeface="Cambria" panose="02040503050406030204" pitchFamily="18" charset="0"/>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endParaRPr lang="en-US" sz="1000" b="1" dirty="0">
                        <a:solidFill>
                          <a:srgbClr val="002060"/>
                        </a:solidFill>
                        <a:latin typeface="Cambria" panose="02040503050406030204" pitchFamily="18" charset="0"/>
                        <a:ea typeface="Cambria" panose="02040503050406030204" pitchFamily="18" charset="0"/>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endParaRPr lang="en-US" sz="1000" b="1" dirty="0">
                        <a:solidFill>
                          <a:srgbClr val="002060"/>
                        </a:solidFill>
                        <a:latin typeface="Cambria" panose="02040503050406030204" pitchFamily="18" charset="0"/>
                        <a:ea typeface="Cambria" panose="02040503050406030204" pitchFamily="18" charset="0"/>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en-US" sz="1000" b="1" dirty="0">
                        <a:solidFill>
                          <a:srgbClr val="002060"/>
                        </a:solidFill>
                        <a:latin typeface="Cambria" panose="02040503050406030204" pitchFamily="18" charset="0"/>
                        <a:ea typeface="Cambria" panose="02040503050406030204" pitchFamily="18" charset="0"/>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endParaRPr lang="en-US" sz="1000" b="1" dirty="0">
                        <a:solidFill>
                          <a:srgbClr val="002060"/>
                        </a:solidFill>
                        <a:latin typeface="Cambria" panose="02040503050406030204" pitchFamily="18" charset="0"/>
                        <a:ea typeface="Cambria" panose="02040503050406030204" pitchFamily="18" charset="0"/>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endParaRPr lang="en-US" sz="1000" b="1" dirty="0">
                        <a:solidFill>
                          <a:srgbClr val="002060"/>
                        </a:solidFill>
                        <a:latin typeface="Cambria" panose="02040503050406030204" pitchFamily="18" charset="0"/>
                        <a:ea typeface="Cambria" panose="02040503050406030204" pitchFamily="18" charset="0"/>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endParaRPr lang="en-US" sz="1000" b="1" dirty="0">
                        <a:solidFill>
                          <a:srgbClr val="002060"/>
                        </a:solidFill>
                        <a:latin typeface="Cambria" panose="02040503050406030204" pitchFamily="18" charset="0"/>
                        <a:ea typeface="Cambria" panose="02040503050406030204" pitchFamily="18" charset="0"/>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endParaRPr lang="en-US" sz="1000" b="1" dirty="0">
                        <a:solidFill>
                          <a:srgbClr val="002060"/>
                        </a:solidFill>
                        <a:latin typeface="Cambria" panose="02040503050406030204" pitchFamily="18" charset="0"/>
                        <a:ea typeface="Cambria" panose="02040503050406030204" pitchFamily="18" charset="0"/>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endParaRPr lang="en-US" sz="1000" b="1" dirty="0">
                        <a:solidFill>
                          <a:srgbClr val="002060"/>
                        </a:solidFill>
                        <a:latin typeface="Cambria" panose="02040503050406030204" pitchFamily="18" charset="0"/>
                        <a:ea typeface="Cambria" panose="02040503050406030204" pitchFamily="18" charset="0"/>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endParaRPr lang="en-US" sz="1000" b="1" dirty="0">
                        <a:solidFill>
                          <a:srgbClr val="002060"/>
                        </a:solidFill>
                        <a:latin typeface="Cambria" panose="02040503050406030204" pitchFamily="18" charset="0"/>
                        <a:ea typeface="Cambria" panose="02040503050406030204" pitchFamily="18" charset="0"/>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endParaRPr lang="en-US" sz="1000" b="1" dirty="0">
                        <a:solidFill>
                          <a:srgbClr val="002060"/>
                        </a:solidFill>
                        <a:latin typeface="Cambria" panose="02040503050406030204" pitchFamily="18" charset="0"/>
                        <a:ea typeface="Cambria" panose="02040503050406030204" pitchFamily="18" charset="0"/>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endParaRPr lang="en-US" sz="1000" b="1" dirty="0">
                        <a:solidFill>
                          <a:srgbClr val="002060"/>
                        </a:solidFill>
                        <a:latin typeface="Cambria" panose="02040503050406030204" pitchFamily="18" charset="0"/>
                        <a:ea typeface="Cambria" panose="02040503050406030204" pitchFamily="18" charset="0"/>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endParaRPr lang="en-US" sz="1000" b="1" dirty="0">
                        <a:solidFill>
                          <a:srgbClr val="002060"/>
                        </a:solidFill>
                        <a:latin typeface="Cambria" panose="02040503050406030204" pitchFamily="18" charset="0"/>
                        <a:ea typeface="Cambria" panose="02040503050406030204" pitchFamily="18" charset="0"/>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10002"/>
                  </a:ext>
                </a:extLst>
              </a:tr>
              <a:tr h="141393">
                <a:tc>
                  <a:txBody>
                    <a:bodyPr/>
                    <a:lstStyle/>
                    <a:p>
                      <a:pPr marL="0" marR="0">
                        <a:lnSpc>
                          <a:spcPct val="115000"/>
                        </a:lnSpc>
                        <a:spcBef>
                          <a:spcPts val="0"/>
                        </a:spcBef>
                        <a:spcAft>
                          <a:spcPts val="0"/>
                        </a:spcAft>
                      </a:pPr>
                      <a:r>
                        <a:rPr lang="ro-RO" sz="1000" b="1" dirty="0">
                          <a:solidFill>
                            <a:srgbClr val="002060"/>
                          </a:solidFill>
                          <a:latin typeface="Cambria" panose="02040503050406030204" pitchFamily="18" charset="0"/>
                          <a:ea typeface="Cambria" panose="02040503050406030204" pitchFamily="18" charset="0"/>
                          <a:cs typeface="Times New Roman" pitchFamily="18" charset="0"/>
                        </a:rPr>
                        <a:t>Total</a:t>
                      </a:r>
                      <a:endParaRPr lang="en-US" sz="1000" b="1" dirty="0">
                        <a:solidFill>
                          <a:srgbClr val="002060"/>
                        </a:solidFill>
                        <a:latin typeface="Cambria" panose="02040503050406030204" pitchFamily="18" charset="0"/>
                        <a:ea typeface="Cambria" panose="02040503050406030204" pitchFamily="18" charset="0"/>
                        <a:cs typeface="Times New Roman" pitchFamily="18" charset="0"/>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endParaRPr lang="en-US" sz="1000" b="1" dirty="0">
                        <a:solidFill>
                          <a:srgbClr val="002060"/>
                        </a:solidFill>
                        <a:latin typeface="Cambria" panose="02040503050406030204" pitchFamily="18" charset="0"/>
                        <a:ea typeface="Cambria" panose="02040503050406030204" pitchFamily="18" charset="0"/>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endParaRPr lang="en-US" sz="1000" b="1" dirty="0">
                        <a:solidFill>
                          <a:srgbClr val="002060"/>
                        </a:solidFill>
                        <a:latin typeface="Cambria" panose="02040503050406030204" pitchFamily="18" charset="0"/>
                        <a:ea typeface="Cambria" panose="02040503050406030204" pitchFamily="18" charset="0"/>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endParaRPr lang="en-US" sz="1000" b="1" dirty="0">
                        <a:solidFill>
                          <a:srgbClr val="002060"/>
                        </a:solidFill>
                        <a:latin typeface="Cambria" panose="02040503050406030204" pitchFamily="18" charset="0"/>
                        <a:ea typeface="Cambria" panose="02040503050406030204" pitchFamily="18" charset="0"/>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en-US" sz="1000" b="1" dirty="0">
                        <a:solidFill>
                          <a:srgbClr val="002060"/>
                        </a:solidFill>
                        <a:latin typeface="Cambria" panose="02040503050406030204" pitchFamily="18" charset="0"/>
                        <a:ea typeface="Cambria" panose="02040503050406030204" pitchFamily="18" charset="0"/>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endParaRPr lang="en-US" sz="1000" b="1" dirty="0">
                        <a:solidFill>
                          <a:srgbClr val="002060"/>
                        </a:solidFill>
                        <a:latin typeface="Cambria" panose="02040503050406030204" pitchFamily="18" charset="0"/>
                        <a:ea typeface="Cambria" panose="02040503050406030204" pitchFamily="18" charset="0"/>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endParaRPr lang="en-US" sz="1000" b="1" dirty="0">
                        <a:solidFill>
                          <a:srgbClr val="002060"/>
                        </a:solidFill>
                        <a:latin typeface="Cambria" panose="02040503050406030204" pitchFamily="18" charset="0"/>
                        <a:ea typeface="Cambria" panose="02040503050406030204" pitchFamily="18" charset="0"/>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endParaRPr lang="en-US" sz="1000" b="1" dirty="0">
                        <a:solidFill>
                          <a:srgbClr val="002060"/>
                        </a:solidFill>
                        <a:latin typeface="Cambria" panose="02040503050406030204" pitchFamily="18" charset="0"/>
                        <a:ea typeface="Cambria" panose="02040503050406030204" pitchFamily="18" charset="0"/>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endParaRPr lang="en-US" sz="1000" b="1" dirty="0">
                        <a:solidFill>
                          <a:srgbClr val="002060"/>
                        </a:solidFill>
                        <a:latin typeface="Cambria" panose="02040503050406030204" pitchFamily="18" charset="0"/>
                        <a:ea typeface="Cambria" panose="02040503050406030204" pitchFamily="18" charset="0"/>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endParaRPr lang="en-US" sz="1000" b="1" dirty="0">
                        <a:solidFill>
                          <a:srgbClr val="002060"/>
                        </a:solidFill>
                        <a:latin typeface="Cambria" panose="02040503050406030204" pitchFamily="18" charset="0"/>
                        <a:ea typeface="Cambria" panose="02040503050406030204" pitchFamily="18" charset="0"/>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endParaRPr lang="en-US" sz="1000" b="1" dirty="0">
                        <a:solidFill>
                          <a:srgbClr val="002060"/>
                        </a:solidFill>
                        <a:latin typeface="Cambria" panose="02040503050406030204" pitchFamily="18" charset="0"/>
                        <a:ea typeface="Cambria" panose="02040503050406030204" pitchFamily="18" charset="0"/>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endParaRPr lang="en-US" sz="1000" b="1" dirty="0">
                        <a:solidFill>
                          <a:srgbClr val="002060"/>
                        </a:solidFill>
                        <a:latin typeface="Cambria" panose="02040503050406030204" pitchFamily="18" charset="0"/>
                        <a:ea typeface="Cambria" panose="02040503050406030204" pitchFamily="18" charset="0"/>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endParaRPr lang="en-US" sz="1000" b="1" dirty="0">
                        <a:solidFill>
                          <a:srgbClr val="002060"/>
                        </a:solidFill>
                        <a:latin typeface="Cambria" panose="02040503050406030204" pitchFamily="18" charset="0"/>
                        <a:ea typeface="Cambria" panose="02040503050406030204" pitchFamily="18" charset="0"/>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endParaRPr lang="en-US" sz="1000" b="1" dirty="0">
                        <a:solidFill>
                          <a:srgbClr val="002060"/>
                        </a:solidFill>
                        <a:latin typeface="Cambria" panose="02040503050406030204" pitchFamily="18" charset="0"/>
                        <a:ea typeface="Cambria" panose="02040503050406030204" pitchFamily="18" charset="0"/>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10003"/>
                  </a:ext>
                </a:extLst>
              </a:tr>
            </a:tbl>
          </a:graphicData>
        </a:graphic>
      </p:graphicFrame>
    </p:spTree>
    <p:extLst>
      <p:ext uri="{BB962C8B-B14F-4D97-AF65-F5344CB8AC3E}">
        <p14:creationId xmlns:p14="http://schemas.microsoft.com/office/powerpoint/2010/main" xmlns="" val="26043048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rgbClr val="5E9EFF"/>
            </a:gs>
            <a:gs pos="39999">
              <a:srgbClr val="85C2FF"/>
            </a:gs>
            <a:gs pos="70000">
              <a:srgbClr val="C4D6EB"/>
            </a:gs>
            <a:gs pos="100000">
              <a:srgbClr val="FFEBFA"/>
            </a:gs>
          </a:gsLst>
          <a:lin ang="5400000" scaled="0"/>
        </a:gradFill>
        <a:effectLst/>
      </p:bgPr>
    </p:bg>
    <p:spTree>
      <p:nvGrpSpPr>
        <p:cNvPr id="1" name=""/>
        <p:cNvGrpSpPr/>
        <p:nvPr/>
      </p:nvGrpSpPr>
      <p:grpSpPr>
        <a:xfrm>
          <a:off x="0" y="0"/>
          <a:ext cx="0" cy="0"/>
          <a:chOff x="0" y="0"/>
          <a:chExt cx="0" cy="0"/>
        </a:xfrm>
      </p:grpSpPr>
      <p:pic>
        <p:nvPicPr>
          <p:cNvPr id="4" name="Picture 3" descr="Imagini pentru hiv aids"/>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0"/>
            <a:ext cx="9292718" cy="6858000"/>
          </a:xfrm>
          <a:prstGeom prst="rect">
            <a:avLst/>
          </a:prstGeom>
          <a:noFill/>
          <a:ln>
            <a:noFill/>
          </a:ln>
        </p:spPr>
      </p:pic>
      <p:sp>
        <p:nvSpPr>
          <p:cNvPr id="5" name="TextBox 4"/>
          <p:cNvSpPr txBox="1"/>
          <p:nvPr/>
        </p:nvSpPr>
        <p:spPr>
          <a:xfrm>
            <a:off x="4572000" y="2787513"/>
            <a:ext cx="4542934" cy="1446550"/>
          </a:xfrm>
          <a:prstGeom prst="rect">
            <a:avLst/>
          </a:prstGeom>
          <a:ln>
            <a:noFill/>
          </a:ln>
        </p:spPr>
        <p:style>
          <a:lnRef idx="2">
            <a:schemeClr val="accent2"/>
          </a:lnRef>
          <a:fillRef idx="1">
            <a:schemeClr val="lt1"/>
          </a:fillRef>
          <a:effectRef idx="0">
            <a:schemeClr val="accent2"/>
          </a:effectRef>
          <a:fontRef idx="minor">
            <a:schemeClr val="dk1"/>
          </a:fontRef>
        </p:style>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ro-RO" sz="8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HIV/SIDA</a:t>
            </a:r>
            <a:endParaRPr lang="en-US" sz="8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6" name="Oval 5"/>
          <p:cNvSpPr/>
          <p:nvPr/>
        </p:nvSpPr>
        <p:spPr>
          <a:xfrm>
            <a:off x="6171414" y="4191000"/>
            <a:ext cx="457200" cy="600959"/>
          </a:xfrm>
          <a:prstGeom prst="ellipse">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7" name="Rectangle 6"/>
          <p:cNvSpPr/>
          <p:nvPr/>
        </p:nvSpPr>
        <p:spPr>
          <a:xfrm>
            <a:off x="3733800" y="228600"/>
            <a:ext cx="4665059" cy="584775"/>
          </a:xfrm>
          <a:prstGeom prst="rect">
            <a:avLst/>
          </a:prstGeom>
        </p:spPr>
        <p:txBody>
          <a:bodyPr wrap="none">
            <a:spAutoFit/>
          </a:bodyPr>
          <a:lstStyle/>
          <a:p>
            <a:pPr algn="ctr"/>
            <a:r>
              <a:rPr lang="en-US" sz="3200" b="1" dirty="0">
                <a:solidFill>
                  <a:schemeClr val="tx1">
                    <a:lumMod val="75000"/>
                    <a:lumOff val="25000"/>
                  </a:schemeClr>
                </a:solidFill>
                <a:latin typeface="Britannic Bold" pitchFamily="34" charset="0"/>
              </a:rPr>
              <a:t>TERMEN DE RAPORTARE</a:t>
            </a:r>
            <a:r>
              <a:rPr lang="ro-RO" sz="3200" b="1" dirty="0">
                <a:solidFill>
                  <a:schemeClr val="tx1">
                    <a:lumMod val="75000"/>
                    <a:lumOff val="25000"/>
                  </a:schemeClr>
                </a:solidFill>
                <a:latin typeface="Britannic Bold" pitchFamily="34" charset="0"/>
              </a:rPr>
              <a:t>:</a:t>
            </a:r>
          </a:p>
        </p:txBody>
      </p:sp>
      <p:sp>
        <p:nvSpPr>
          <p:cNvPr id="8" name="Rectangle 7"/>
          <p:cNvSpPr/>
          <p:nvPr/>
        </p:nvSpPr>
        <p:spPr>
          <a:xfrm>
            <a:off x="4424117" y="806868"/>
            <a:ext cx="4838700" cy="1569660"/>
          </a:xfrm>
          <a:prstGeom prst="rect">
            <a:avLst/>
          </a:prstGeom>
        </p:spPr>
        <p:txBody>
          <a:bodyPr wrap="square">
            <a:spAutoFit/>
          </a:bodyPr>
          <a:lstStyle/>
          <a:p>
            <a:pPr algn="just"/>
            <a:r>
              <a:rPr lang="ro-RO" sz="1600" b="1" dirty="0">
                <a:latin typeface="Cambria" pitchFamily="18" charset="0"/>
              </a:rPr>
              <a:t>Către CRSP IA</a:t>
            </a:r>
            <a:r>
              <a:rPr lang="ro-RO" sz="1600" dirty="0">
                <a:latin typeface="Cambria" pitchFamily="18" charset="0"/>
              </a:rPr>
              <a:t>ŞI</a:t>
            </a:r>
            <a:r>
              <a:rPr lang="ro-RO" sz="1600">
                <a:latin typeface="Cambria" pitchFamily="18" charset="0"/>
              </a:rPr>
              <a:t>: </a:t>
            </a:r>
            <a:r>
              <a:rPr lang="ro-RO" sz="1600" smtClean="0">
                <a:latin typeface="Cambria" pitchFamily="18" charset="0"/>
              </a:rPr>
              <a:t>31.12.2019</a:t>
            </a:r>
            <a:r>
              <a:rPr lang="ro-RO" sz="1600" smtClean="0">
                <a:solidFill>
                  <a:srgbClr val="FF0000"/>
                </a:solidFill>
                <a:latin typeface="Cambria" pitchFamily="18" charset="0"/>
              </a:rPr>
              <a:t> </a:t>
            </a:r>
            <a:endParaRPr lang="ro-RO" sz="1600" dirty="0">
              <a:solidFill>
                <a:srgbClr val="FF0000"/>
              </a:solidFill>
              <a:latin typeface="Cambria" pitchFamily="18" charset="0"/>
            </a:endParaRPr>
          </a:p>
          <a:p>
            <a:pPr algn="just"/>
            <a:r>
              <a:rPr lang="ro-RO" sz="1600" b="1" dirty="0">
                <a:latin typeface="Cambria" pitchFamily="18" charset="0"/>
              </a:rPr>
              <a:t>prin email: </a:t>
            </a:r>
            <a:r>
              <a:rPr lang="ro-RO" sz="1600" u="sng" dirty="0">
                <a:solidFill>
                  <a:schemeClr val="accent1">
                    <a:lumMod val="75000"/>
                  </a:schemeClr>
                </a:solidFill>
                <a:latin typeface="Cambria" pitchFamily="18" charset="0"/>
              </a:rPr>
              <a:t>emiliaalexandru87@gmail.com</a:t>
            </a:r>
            <a:r>
              <a:rPr lang="ro-RO" sz="1600" dirty="0">
                <a:solidFill>
                  <a:schemeClr val="tx1">
                    <a:lumMod val="75000"/>
                    <a:lumOff val="25000"/>
                  </a:schemeClr>
                </a:solidFill>
                <a:latin typeface="Cambria" pitchFamily="18" charset="0"/>
              </a:rPr>
              <a:t> </a:t>
            </a:r>
          </a:p>
          <a:p>
            <a:pPr algn="just"/>
            <a:r>
              <a:rPr lang="ro-RO" sz="1600" b="1" dirty="0">
                <a:solidFill>
                  <a:schemeClr val="tx1">
                    <a:lumMod val="75000"/>
                    <a:lumOff val="25000"/>
                  </a:schemeClr>
                </a:solidFill>
                <a:latin typeface="Cambria" pitchFamily="18" charset="0"/>
              </a:rPr>
              <a:t>în cc</a:t>
            </a:r>
            <a:r>
              <a:rPr lang="ro-RO" sz="1600" dirty="0">
                <a:solidFill>
                  <a:schemeClr val="tx1">
                    <a:lumMod val="75000"/>
                    <a:lumOff val="25000"/>
                  </a:schemeClr>
                </a:solidFill>
                <a:latin typeface="Cambria" pitchFamily="18" charset="0"/>
              </a:rPr>
              <a:t>:  </a:t>
            </a:r>
            <a:r>
              <a:rPr lang="ro-RO" sz="1600" dirty="0">
                <a:solidFill>
                  <a:schemeClr val="accent1">
                    <a:lumMod val="75000"/>
                  </a:schemeClr>
                </a:solidFill>
                <a:latin typeface="Cambria" pitchFamily="18" charset="0"/>
                <a:hlinkClick r:id="rId3"/>
              </a:rPr>
              <a:t>cnepss</a:t>
            </a:r>
            <a:r>
              <a:rPr lang="en-US" sz="1600" dirty="0">
                <a:solidFill>
                  <a:schemeClr val="accent1">
                    <a:lumMod val="75000"/>
                  </a:schemeClr>
                </a:solidFill>
                <a:latin typeface="Cambria" pitchFamily="18" charset="0"/>
                <a:hlinkClick r:id="rId3"/>
              </a:rPr>
              <a:t>@</a:t>
            </a:r>
            <a:r>
              <a:rPr lang="en-US" sz="1600" dirty="0" err="1">
                <a:solidFill>
                  <a:schemeClr val="accent1">
                    <a:lumMod val="75000"/>
                  </a:schemeClr>
                </a:solidFill>
                <a:latin typeface="Cambria" pitchFamily="18" charset="0"/>
                <a:hlinkClick r:id="rId3"/>
              </a:rPr>
              <a:t>insp.gov.ro</a:t>
            </a:r>
            <a:r>
              <a:rPr lang="ro-RO" sz="1600" dirty="0">
                <a:solidFill>
                  <a:schemeClr val="accent1">
                    <a:lumMod val="75000"/>
                  </a:schemeClr>
                </a:solidFill>
                <a:latin typeface="Cambria" pitchFamily="18" charset="0"/>
              </a:rPr>
              <a:t>, </a:t>
            </a:r>
            <a:r>
              <a:rPr lang="ro-RO" sz="1600" dirty="0">
                <a:solidFill>
                  <a:schemeClr val="accent1">
                    <a:lumMod val="75000"/>
                  </a:schemeClr>
                </a:solidFill>
                <a:latin typeface="Cambria" pitchFamily="18" charset="0"/>
                <a:hlinkClick r:id="rId4"/>
              </a:rPr>
              <a:t>elena.lungu@insp.gov.ro</a:t>
            </a:r>
            <a:r>
              <a:rPr lang="ro-RO" sz="1600" dirty="0">
                <a:solidFill>
                  <a:schemeClr val="accent1">
                    <a:lumMod val="75000"/>
                  </a:schemeClr>
                </a:solidFill>
                <a:latin typeface="Cambria" pitchFamily="18" charset="0"/>
              </a:rPr>
              <a:t>, </a:t>
            </a:r>
          </a:p>
          <a:p>
            <a:pPr algn="just"/>
            <a:r>
              <a:rPr lang="en-US" sz="1600" dirty="0">
                <a:latin typeface="Cambria" pitchFamily="18" charset="0"/>
              </a:rPr>
              <a:t>iuliana.cotea@yahoo.com</a:t>
            </a:r>
            <a:r>
              <a:rPr lang="ro-RO" sz="1600" dirty="0">
                <a:latin typeface="Cambria" pitchFamily="18" charset="0"/>
              </a:rPr>
              <a:t> </a:t>
            </a:r>
          </a:p>
          <a:p>
            <a:pPr algn="just"/>
            <a:endParaRPr lang="ro-RO" sz="3200" dirty="0">
              <a:effectLst>
                <a:outerShdw blurRad="38100" dist="38100" dir="2700000" algn="tl">
                  <a:srgbClr val="C0C0C0"/>
                </a:outerShdw>
              </a:effectLst>
              <a:latin typeface="Cambria" pitchFamily="18" charset="0"/>
            </a:endParaRPr>
          </a:p>
        </p:txBody>
      </p:sp>
      <p:sp>
        <p:nvSpPr>
          <p:cNvPr id="9" name="Rectangle 8"/>
          <p:cNvSpPr/>
          <p:nvPr/>
        </p:nvSpPr>
        <p:spPr>
          <a:xfrm>
            <a:off x="4424117" y="4795102"/>
            <a:ext cx="4719883" cy="381000"/>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r>
              <a:rPr lang="ro-RO" sz="2000" b="1" dirty="0">
                <a:effectLst>
                  <a:outerShdw blurRad="38100" dist="38100" dir="2700000" algn="tl">
                    <a:srgbClr val="000000">
                      <a:alpha val="43137"/>
                    </a:srgbClr>
                  </a:outerShdw>
                </a:effectLst>
              </a:rPr>
              <a:t>Tabel II. Raport al implementării campaniei</a:t>
            </a:r>
            <a:endParaRPr lang="en-US" sz="2000" b="1" dirty="0">
              <a:effectLst>
                <a:outerShdw blurRad="38100" dist="38100" dir="2700000" algn="tl">
                  <a:srgbClr val="000000">
                    <a:alpha val="43137"/>
                  </a:srgbClr>
                </a:outerShdw>
              </a:effectLst>
            </a:endParaRPr>
          </a:p>
        </p:txBody>
      </p:sp>
      <p:graphicFrame>
        <p:nvGraphicFramePr>
          <p:cNvPr id="11" name="Table 10"/>
          <p:cNvGraphicFramePr>
            <a:graphicFrameLocks noGrp="1"/>
          </p:cNvGraphicFramePr>
          <p:nvPr>
            <p:extLst>
              <p:ext uri="{D42A27DB-BD31-4B8C-83A1-F6EECF244321}">
                <p14:modId xmlns:p14="http://schemas.microsoft.com/office/powerpoint/2010/main" xmlns="" val="1254040740"/>
              </p:ext>
            </p:extLst>
          </p:nvPr>
        </p:nvGraphicFramePr>
        <p:xfrm>
          <a:off x="304800" y="5337483"/>
          <a:ext cx="8810136" cy="1446761"/>
        </p:xfrm>
        <a:graphic>
          <a:graphicData uri="http://schemas.openxmlformats.org/drawingml/2006/table">
            <a:tbl>
              <a:tblPr/>
              <a:tblGrid>
                <a:gridCol w="616708">
                  <a:extLst>
                    <a:ext uri="{9D8B030D-6E8A-4147-A177-3AD203B41FA5}">
                      <a16:colId xmlns="" xmlns:a16="http://schemas.microsoft.com/office/drawing/2014/main" val="20000"/>
                    </a:ext>
                  </a:extLst>
                </a:gridCol>
                <a:gridCol w="831092">
                  <a:extLst>
                    <a:ext uri="{9D8B030D-6E8A-4147-A177-3AD203B41FA5}">
                      <a16:colId xmlns="" xmlns:a16="http://schemas.microsoft.com/office/drawing/2014/main" val="20001"/>
                    </a:ext>
                  </a:extLst>
                </a:gridCol>
                <a:gridCol w="838200">
                  <a:extLst>
                    <a:ext uri="{9D8B030D-6E8A-4147-A177-3AD203B41FA5}">
                      <a16:colId xmlns="" xmlns:a16="http://schemas.microsoft.com/office/drawing/2014/main" val="20002"/>
                    </a:ext>
                  </a:extLst>
                </a:gridCol>
                <a:gridCol w="621343">
                  <a:extLst>
                    <a:ext uri="{9D8B030D-6E8A-4147-A177-3AD203B41FA5}">
                      <a16:colId xmlns="" xmlns:a16="http://schemas.microsoft.com/office/drawing/2014/main" val="20003"/>
                    </a:ext>
                  </a:extLst>
                </a:gridCol>
                <a:gridCol w="352405">
                  <a:extLst>
                    <a:ext uri="{9D8B030D-6E8A-4147-A177-3AD203B41FA5}">
                      <a16:colId xmlns="" xmlns:a16="http://schemas.microsoft.com/office/drawing/2014/main" val="20004"/>
                    </a:ext>
                  </a:extLst>
                </a:gridCol>
                <a:gridCol w="440507">
                  <a:extLst>
                    <a:ext uri="{9D8B030D-6E8A-4147-A177-3AD203B41FA5}">
                      <a16:colId xmlns="" xmlns:a16="http://schemas.microsoft.com/office/drawing/2014/main" val="20005"/>
                    </a:ext>
                  </a:extLst>
                </a:gridCol>
                <a:gridCol w="440507">
                  <a:extLst>
                    <a:ext uri="{9D8B030D-6E8A-4147-A177-3AD203B41FA5}">
                      <a16:colId xmlns="" xmlns:a16="http://schemas.microsoft.com/office/drawing/2014/main" val="20006"/>
                    </a:ext>
                  </a:extLst>
                </a:gridCol>
                <a:gridCol w="792912">
                  <a:extLst>
                    <a:ext uri="{9D8B030D-6E8A-4147-A177-3AD203B41FA5}">
                      <a16:colId xmlns="" xmlns:a16="http://schemas.microsoft.com/office/drawing/2014/main" val="20007"/>
                    </a:ext>
                  </a:extLst>
                </a:gridCol>
                <a:gridCol w="528608">
                  <a:extLst>
                    <a:ext uri="{9D8B030D-6E8A-4147-A177-3AD203B41FA5}">
                      <a16:colId xmlns="" xmlns:a16="http://schemas.microsoft.com/office/drawing/2014/main" val="20008"/>
                    </a:ext>
                  </a:extLst>
                </a:gridCol>
                <a:gridCol w="440507">
                  <a:extLst>
                    <a:ext uri="{9D8B030D-6E8A-4147-A177-3AD203B41FA5}">
                      <a16:colId xmlns="" xmlns:a16="http://schemas.microsoft.com/office/drawing/2014/main" val="20009"/>
                    </a:ext>
                  </a:extLst>
                </a:gridCol>
                <a:gridCol w="440507">
                  <a:extLst>
                    <a:ext uri="{9D8B030D-6E8A-4147-A177-3AD203B41FA5}">
                      <a16:colId xmlns="" xmlns:a16="http://schemas.microsoft.com/office/drawing/2014/main" val="20010"/>
                    </a:ext>
                  </a:extLst>
                </a:gridCol>
                <a:gridCol w="1233418">
                  <a:extLst>
                    <a:ext uri="{9D8B030D-6E8A-4147-A177-3AD203B41FA5}">
                      <a16:colId xmlns="" xmlns:a16="http://schemas.microsoft.com/office/drawing/2014/main" val="20011"/>
                    </a:ext>
                  </a:extLst>
                </a:gridCol>
                <a:gridCol w="1233422">
                  <a:extLst>
                    <a:ext uri="{9D8B030D-6E8A-4147-A177-3AD203B41FA5}">
                      <a16:colId xmlns="" xmlns:a16="http://schemas.microsoft.com/office/drawing/2014/main" val="20012"/>
                    </a:ext>
                  </a:extLst>
                </a:gridCol>
              </a:tblGrid>
              <a:tr h="276764">
                <a:tc rowSpan="2">
                  <a:txBody>
                    <a:bodyPr/>
                    <a:lstStyle/>
                    <a:p>
                      <a:pPr marL="0" marR="0">
                        <a:lnSpc>
                          <a:spcPct val="115000"/>
                        </a:lnSpc>
                        <a:spcBef>
                          <a:spcPts val="0"/>
                        </a:spcBef>
                        <a:spcAft>
                          <a:spcPts val="0"/>
                        </a:spcAft>
                      </a:pPr>
                      <a:r>
                        <a:rPr lang="en-US" sz="1000" b="1" dirty="0">
                          <a:latin typeface="Times New Roman"/>
                          <a:ea typeface="Calibri"/>
                          <a:cs typeface="Times New Roman"/>
                        </a:rPr>
                        <a:t>Jude</a:t>
                      </a:r>
                      <a:r>
                        <a:rPr lang="ro-RO" sz="1000" b="1" dirty="0">
                          <a:latin typeface="Times New Roman"/>
                          <a:ea typeface="Calibri"/>
                          <a:cs typeface="Times New Roman"/>
                        </a:rPr>
                        <a:t>ț</a:t>
                      </a:r>
                      <a:endParaRPr lang="en-US" sz="1000" b="1" dirty="0">
                        <a:latin typeface="Calibri"/>
                        <a:ea typeface="Calibri"/>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2">
                  <a:txBody>
                    <a:bodyPr/>
                    <a:lstStyle/>
                    <a:p>
                      <a:pPr marL="0" marR="0">
                        <a:lnSpc>
                          <a:spcPct val="115000"/>
                        </a:lnSpc>
                        <a:spcBef>
                          <a:spcPts val="0"/>
                        </a:spcBef>
                        <a:spcAft>
                          <a:spcPts val="0"/>
                        </a:spcAft>
                      </a:pPr>
                      <a:r>
                        <a:rPr lang="en-US" sz="1000" b="1" dirty="0" err="1">
                          <a:latin typeface="Times New Roman"/>
                          <a:ea typeface="Calibri"/>
                          <a:cs typeface="Times New Roman"/>
                        </a:rPr>
                        <a:t>Activități</a:t>
                      </a:r>
                      <a:r>
                        <a:rPr lang="en-US" sz="1000" b="1" dirty="0">
                          <a:latin typeface="Times New Roman"/>
                          <a:ea typeface="Calibri"/>
                          <a:cs typeface="Times New Roman"/>
                        </a:rPr>
                        <a:t> </a:t>
                      </a:r>
                      <a:r>
                        <a:rPr lang="ro-RO" sz="1000" b="1" dirty="0">
                          <a:latin typeface="Times New Roman"/>
                          <a:ea typeface="Calibri"/>
                          <a:cs typeface="Times New Roman"/>
                        </a:rPr>
                        <a:t>realizate</a:t>
                      </a:r>
                    </a:p>
                    <a:p>
                      <a:pPr marL="0" marR="0">
                        <a:lnSpc>
                          <a:spcPct val="115000"/>
                        </a:lnSpc>
                        <a:spcBef>
                          <a:spcPts val="0"/>
                        </a:spcBef>
                        <a:spcAft>
                          <a:spcPts val="0"/>
                        </a:spcAft>
                      </a:pPr>
                      <a:r>
                        <a:rPr lang="ro-RO" sz="1000" b="1" dirty="0">
                          <a:latin typeface="Times New Roman"/>
                          <a:ea typeface="Calibri"/>
                          <a:cs typeface="Times New Roman"/>
                        </a:rPr>
                        <a:t>(enumerare)</a:t>
                      </a:r>
                      <a:endParaRPr lang="en-US" sz="1000" b="1" dirty="0">
                        <a:latin typeface="Calibri"/>
                        <a:ea typeface="Calibri"/>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2">
                  <a:txBody>
                    <a:bodyPr/>
                    <a:lstStyle/>
                    <a:p>
                      <a:pPr marL="0" marR="0">
                        <a:lnSpc>
                          <a:spcPct val="115000"/>
                        </a:lnSpc>
                        <a:spcBef>
                          <a:spcPts val="0"/>
                        </a:spcBef>
                        <a:spcAft>
                          <a:spcPts val="0"/>
                        </a:spcAft>
                      </a:pPr>
                      <a:r>
                        <a:rPr lang="en-US" sz="1000" b="1" dirty="0" err="1">
                          <a:latin typeface="Times New Roman"/>
                          <a:ea typeface="Calibri"/>
                          <a:cs typeface="Times New Roman"/>
                        </a:rPr>
                        <a:t>Parteneri</a:t>
                      </a:r>
                      <a:r>
                        <a:rPr lang="en-US" sz="1000" b="1" dirty="0">
                          <a:latin typeface="Times New Roman"/>
                          <a:ea typeface="Calibri"/>
                          <a:cs typeface="Times New Roman"/>
                        </a:rPr>
                        <a:t> de </a:t>
                      </a:r>
                      <a:r>
                        <a:rPr lang="en-US" sz="1000" b="1" dirty="0" err="1">
                          <a:latin typeface="Times New Roman"/>
                          <a:ea typeface="Calibri"/>
                          <a:cs typeface="Times New Roman"/>
                        </a:rPr>
                        <a:t>campani</a:t>
                      </a:r>
                      <a:r>
                        <a:rPr lang="ro-RO" sz="1000" b="1" dirty="0">
                          <a:latin typeface="Times New Roman"/>
                          <a:ea typeface="Calibri"/>
                          <a:cs typeface="Times New Roman"/>
                        </a:rPr>
                        <a:t>e</a:t>
                      </a:r>
                      <a:r>
                        <a:rPr lang="en-US" sz="1000" b="1" dirty="0">
                          <a:latin typeface="Times New Roman"/>
                          <a:ea typeface="Calibri"/>
                          <a:cs typeface="Times New Roman"/>
                        </a:rPr>
                        <a:t>  (</a:t>
                      </a:r>
                      <a:r>
                        <a:rPr lang="en-US" sz="1000" b="1" dirty="0" err="1">
                          <a:latin typeface="Times New Roman"/>
                          <a:ea typeface="Calibri"/>
                          <a:cs typeface="Times New Roman"/>
                        </a:rPr>
                        <a:t>enumerare</a:t>
                      </a:r>
                      <a:r>
                        <a:rPr lang="en-US" sz="1000" b="1" dirty="0">
                          <a:latin typeface="Times New Roman"/>
                          <a:ea typeface="Calibri"/>
                          <a:cs typeface="Times New Roman"/>
                        </a:rPr>
                        <a:t>)</a:t>
                      </a:r>
                      <a:endParaRPr lang="en-US" sz="1000" b="1" dirty="0">
                        <a:latin typeface="Calibri"/>
                        <a:ea typeface="Calibri"/>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8">
                  <a:txBody>
                    <a:bodyPr/>
                    <a:lstStyle/>
                    <a:p>
                      <a:pPr marL="0" marR="0">
                        <a:lnSpc>
                          <a:spcPct val="115000"/>
                        </a:lnSpc>
                        <a:spcBef>
                          <a:spcPts val="0"/>
                        </a:spcBef>
                        <a:spcAft>
                          <a:spcPts val="0"/>
                        </a:spcAft>
                      </a:pPr>
                      <a:r>
                        <a:rPr lang="en-US" sz="1000" b="1" dirty="0">
                          <a:latin typeface="Times New Roman"/>
                          <a:ea typeface="Calibri"/>
                          <a:cs typeface="Times New Roman"/>
                        </a:rPr>
                        <a:t>Nr. </a:t>
                      </a:r>
                      <a:r>
                        <a:rPr lang="ro-RO" sz="1000" b="1" dirty="0">
                          <a:latin typeface="Times New Roman"/>
                          <a:ea typeface="Calibri"/>
                          <a:cs typeface="Times New Roman"/>
                        </a:rPr>
                        <a:t>m</a:t>
                      </a:r>
                      <a:r>
                        <a:rPr lang="en-US" sz="1000" b="1" dirty="0" err="1">
                          <a:latin typeface="Times New Roman"/>
                          <a:ea typeface="Calibri"/>
                          <a:cs typeface="Times New Roman"/>
                        </a:rPr>
                        <a:t>aterial</a:t>
                      </a:r>
                      <a:r>
                        <a:rPr lang="en-US" sz="1000" b="1" dirty="0">
                          <a:latin typeface="Times New Roman"/>
                          <a:ea typeface="Calibri"/>
                          <a:cs typeface="Times New Roman"/>
                        </a:rPr>
                        <a:t> IEC (nr. </a:t>
                      </a:r>
                      <a:r>
                        <a:rPr lang="ro-RO" sz="1000" b="1" dirty="0">
                          <a:latin typeface="Times New Roman"/>
                          <a:ea typeface="Calibri"/>
                          <a:cs typeface="Times New Roman"/>
                        </a:rPr>
                        <a:t>d</a:t>
                      </a:r>
                      <a:r>
                        <a:rPr lang="en-US" sz="1000" b="1" dirty="0">
                          <a:latin typeface="Times New Roman"/>
                          <a:ea typeface="Calibri"/>
                          <a:cs typeface="Times New Roman"/>
                        </a:rPr>
                        <a:t>e </a:t>
                      </a:r>
                      <a:r>
                        <a:rPr lang="en-US" sz="1000" b="1" dirty="0" err="1">
                          <a:latin typeface="Times New Roman"/>
                          <a:ea typeface="Calibri"/>
                          <a:cs typeface="Times New Roman"/>
                        </a:rPr>
                        <a:t>exemplare</a:t>
                      </a:r>
                      <a:r>
                        <a:rPr lang="en-US" sz="1000" b="1" dirty="0">
                          <a:latin typeface="Times New Roman"/>
                          <a:ea typeface="Calibri"/>
                          <a:cs typeface="Times New Roman"/>
                        </a:rPr>
                        <a:t> </a:t>
                      </a:r>
                      <a:r>
                        <a:rPr lang="en-US" sz="1000" b="1" dirty="0" err="1">
                          <a:latin typeface="Times New Roman"/>
                          <a:ea typeface="Calibri"/>
                          <a:cs typeface="Times New Roman"/>
                        </a:rPr>
                        <a:t>ptr</a:t>
                      </a:r>
                      <a:r>
                        <a:rPr lang="en-US" sz="1000" b="1" dirty="0">
                          <a:latin typeface="Times New Roman"/>
                          <a:ea typeface="Calibri"/>
                          <a:cs typeface="Times New Roman"/>
                        </a:rPr>
                        <a:t>. </a:t>
                      </a:r>
                      <a:r>
                        <a:rPr lang="ro-RO" sz="1000" b="1" dirty="0">
                          <a:latin typeface="Times New Roman"/>
                          <a:ea typeface="Calibri"/>
                          <a:cs typeface="Times New Roman"/>
                        </a:rPr>
                        <a:t>f</a:t>
                      </a:r>
                      <a:r>
                        <a:rPr lang="en-US" sz="1000" b="1" dirty="0" err="1">
                          <a:latin typeface="Times New Roman"/>
                          <a:ea typeface="Calibri"/>
                          <a:cs typeface="Times New Roman"/>
                        </a:rPr>
                        <a:t>iecare</a:t>
                      </a:r>
                      <a:r>
                        <a:rPr lang="en-US" sz="1000" b="1" dirty="0">
                          <a:latin typeface="Times New Roman"/>
                          <a:ea typeface="Calibri"/>
                          <a:cs typeface="Times New Roman"/>
                        </a:rPr>
                        <a:t> tip de pliant, poster, etc.)</a:t>
                      </a:r>
                      <a:endParaRPr lang="en-US" sz="1000" b="1" dirty="0">
                        <a:latin typeface="Calibri"/>
                        <a:ea typeface="Calibri"/>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000" b="1" dirty="0" err="1">
                          <a:latin typeface="Times New Roman"/>
                          <a:ea typeface="Calibri"/>
                          <a:cs typeface="Times New Roman"/>
                        </a:rPr>
                        <a:t>Buget</a:t>
                      </a:r>
                      <a:r>
                        <a:rPr lang="en-US" sz="1000" b="1" dirty="0">
                          <a:latin typeface="Times New Roman"/>
                          <a:ea typeface="Calibri"/>
                          <a:cs typeface="Times New Roman"/>
                        </a:rPr>
                        <a:t> </a:t>
                      </a:r>
                      <a:r>
                        <a:rPr lang="en-US" sz="1000" b="1" dirty="0" err="1">
                          <a:latin typeface="Times New Roman"/>
                          <a:ea typeface="Calibri"/>
                          <a:cs typeface="Times New Roman"/>
                        </a:rPr>
                        <a:t>alocat</a:t>
                      </a:r>
                      <a:r>
                        <a:rPr lang="en-US" sz="1000" b="1" dirty="0">
                          <a:latin typeface="Times New Roman"/>
                          <a:ea typeface="Calibri"/>
                          <a:cs typeface="Times New Roman"/>
                        </a:rPr>
                        <a:t> </a:t>
                      </a:r>
                      <a:r>
                        <a:rPr lang="en-US" sz="1000" b="1" dirty="0" err="1">
                          <a:latin typeface="Times New Roman"/>
                          <a:ea typeface="Calibri"/>
                          <a:cs typeface="Times New Roman"/>
                        </a:rPr>
                        <a:t>campaniei</a:t>
                      </a:r>
                      <a:r>
                        <a:rPr lang="en-US" sz="1000" b="1" dirty="0">
                          <a:latin typeface="Times New Roman"/>
                          <a:ea typeface="Calibri"/>
                          <a:cs typeface="Times New Roman"/>
                        </a:rPr>
                        <a:t> IEC (RON)- </a:t>
                      </a:r>
                      <a:r>
                        <a:rPr lang="en-US" sz="1000" b="1" dirty="0" err="1">
                          <a:latin typeface="Times New Roman"/>
                          <a:ea typeface="Calibri"/>
                          <a:cs typeface="Times New Roman"/>
                        </a:rPr>
                        <a:t>sursa</a:t>
                      </a:r>
                      <a:r>
                        <a:rPr lang="en-US" sz="1000" b="1" dirty="0">
                          <a:latin typeface="Times New Roman"/>
                          <a:ea typeface="Calibri"/>
                          <a:cs typeface="Times New Roman"/>
                        </a:rPr>
                        <a:t> de </a:t>
                      </a:r>
                      <a:r>
                        <a:rPr lang="en-US" sz="1000" b="1" dirty="0" err="1">
                          <a:latin typeface="Times New Roman"/>
                          <a:ea typeface="Calibri"/>
                          <a:cs typeface="Times New Roman"/>
                        </a:rPr>
                        <a:t>finanțare</a:t>
                      </a:r>
                      <a:r>
                        <a:rPr lang="en-US" sz="1000" b="1" dirty="0">
                          <a:latin typeface="Times New Roman"/>
                          <a:ea typeface="Calibri"/>
                          <a:cs typeface="Times New Roman"/>
                        </a:rPr>
                        <a:t> PNV </a:t>
                      </a:r>
                      <a:r>
                        <a:rPr lang="en-US" sz="1000" b="1" dirty="0" err="1">
                          <a:latin typeface="Times New Roman"/>
                          <a:ea typeface="Calibri"/>
                          <a:cs typeface="Times New Roman"/>
                        </a:rPr>
                        <a:t>anul</a:t>
                      </a:r>
                      <a:r>
                        <a:rPr lang="en-US" sz="1000" b="1" dirty="0">
                          <a:latin typeface="Times New Roman"/>
                          <a:ea typeface="Calibri"/>
                          <a:cs typeface="Times New Roman"/>
                        </a:rPr>
                        <a:t> 2016</a:t>
                      </a:r>
                      <a:endParaRPr lang="en-US" sz="1000" b="1" dirty="0">
                        <a:latin typeface="Calibri"/>
                        <a:ea typeface="Calibri"/>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2">
                  <a:txBody>
                    <a:bodyPr/>
                    <a:lstStyle/>
                    <a:p>
                      <a:pPr marL="0" marR="0">
                        <a:lnSpc>
                          <a:spcPct val="115000"/>
                        </a:lnSpc>
                        <a:spcBef>
                          <a:spcPts val="0"/>
                        </a:spcBef>
                        <a:spcAft>
                          <a:spcPts val="0"/>
                        </a:spcAft>
                      </a:pPr>
                      <a:r>
                        <a:rPr lang="en-US" sz="1000" b="1" dirty="0" err="1">
                          <a:latin typeface="Times New Roman"/>
                          <a:ea typeface="Calibri"/>
                          <a:cs typeface="Times New Roman"/>
                        </a:rPr>
                        <a:t>Num</a:t>
                      </a:r>
                      <a:r>
                        <a:rPr lang="ro-RO" sz="1000" b="1" dirty="0">
                          <a:latin typeface="Times New Roman"/>
                          <a:ea typeface="Calibri"/>
                          <a:cs typeface="Times New Roman"/>
                        </a:rPr>
                        <a:t>ă</a:t>
                      </a:r>
                      <a:r>
                        <a:rPr lang="en-US" sz="1000" b="1" dirty="0">
                          <a:latin typeface="Times New Roman"/>
                          <a:ea typeface="Calibri"/>
                          <a:cs typeface="Times New Roman"/>
                        </a:rPr>
                        <a:t>r </a:t>
                      </a:r>
                      <a:r>
                        <a:rPr lang="en-US" sz="1000" b="1" dirty="0" err="1">
                          <a:latin typeface="Times New Roman"/>
                          <a:ea typeface="Calibri"/>
                          <a:cs typeface="Times New Roman"/>
                        </a:rPr>
                        <a:t>estimat</a:t>
                      </a:r>
                      <a:r>
                        <a:rPr lang="en-US" sz="1000" b="1" dirty="0">
                          <a:latin typeface="Times New Roman"/>
                          <a:ea typeface="Calibri"/>
                          <a:cs typeface="Times New Roman"/>
                        </a:rPr>
                        <a:t> de </a:t>
                      </a:r>
                      <a:r>
                        <a:rPr lang="en-US" sz="1000" b="1" dirty="0" err="1">
                          <a:latin typeface="Times New Roman"/>
                          <a:ea typeface="Calibri"/>
                          <a:cs typeface="Times New Roman"/>
                        </a:rPr>
                        <a:t>beneficiari</a:t>
                      </a:r>
                      <a:r>
                        <a:rPr lang="en-US" sz="1000" b="1" dirty="0">
                          <a:latin typeface="Times New Roman"/>
                          <a:ea typeface="Calibri"/>
                          <a:cs typeface="Times New Roman"/>
                        </a:rPr>
                        <a:t> din </a:t>
                      </a:r>
                      <a:r>
                        <a:rPr lang="en-US" sz="1000" b="1" dirty="0" err="1">
                          <a:latin typeface="Times New Roman"/>
                          <a:ea typeface="Calibri"/>
                          <a:cs typeface="Times New Roman"/>
                        </a:rPr>
                        <a:t>grupul</a:t>
                      </a:r>
                      <a:r>
                        <a:rPr lang="en-US" sz="1000" b="1" dirty="0">
                          <a:latin typeface="Times New Roman"/>
                          <a:ea typeface="Calibri"/>
                          <a:cs typeface="Times New Roman"/>
                        </a:rPr>
                        <a:t> </a:t>
                      </a:r>
                      <a:r>
                        <a:rPr lang="ro-RO" sz="1000" b="1" dirty="0">
                          <a:latin typeface="Times New Roman"/>
                          <a:ea typeface="Calibri"/>
                          <a:cs typeface="Times New Roman"/>
                        </a:rPr>
                        <a:t>ț</a:t>
                      </a:r>
                      <a:r>
                        <a:rPr lang="en-US" sz="1000" b="1" dirty="0" err="1">
                          <a:latin typeface="Times New Roman"/>
                          <a:ea typeface="Calibri"/>
                          <a:cs typeface="Times New Roman"/>
                        </a:rPr>
                        <a:t>int</a:t>
                      </a:r>
                      <a:r>
                        <a:rPr lang="ro-RO" sz="1000" b="1" dirty="0">
                          <a:latin typeface="Times New Roman"/>
                          <a:ea typeface="Calibri"/>
                          <a:cs typeface="Times New Roman"/>
                        </a:rPr>
                        <a:t>ă</a:t>
                      </a:r>
                      <a:endParaRPr lang="en-US" sz="1000" b="1" dirty="0">
                        <a:latin typeface="Calibri"/>
                        <a:ea typeface="Calibri"/>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10000"/>
                  </a:ext>
                </a:extLst>
              </a:tr>
              <a:tr h="819477">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nSpc>
                          <a:spcPct val="115000"/>
                        </a:lnSpc>
                        <a:spcBef>
                          <a:spcPts val="0"/>
                        </a:spcBef>
                        <a:spcAft>
                          <a:spcPts val="0"/>
                        </a:spcAft>
                      </a:pPr>
                      <a:r>
                        <a:rPr lang="en-US" sz="1000" b="1" dirty="0" err="1">
                          <a:latin typeface="Times New Roman"/>
                          <a:ea typeface="Calibri"/>
                          <a:cs typeface="Times New Roman"/>
                        </a:rPr>
                        <a:t>Pliante</a:t>
                      </a:r>
                      <a:endParaRPr lang="en-US" sz="1000" b="1" dirty="0">
                        <a:latin typeface="Calibri"/>
                        <a:ea typeface="Calibri"/>
                        <a:cs typeface="Times New Roman"/>
                      </a:endParaRPr>
                    </a:p>
                  </a:txBody>
                  <a:tcPr marL="57262" marR="57262"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r>
                        <a:rPr lang="en-US" sz="1000" b="1" dirty="0" err="1">
                          <a:latin typeface="Times New Roman"/>
                          <a:ea typeface="Calibri"/>
                          <a:cs typeface="Times New Roman"/>
                        </a:rPr>
                        <a:t>Postere</a:t>
                      </a:r>
                      <a:endParaRPr lang="en-US" sz="1000" b="1" dirty="0">
                        <a:latin typeface="Calibri"/>
                        <a:ea typeface="Calibri"/>
                        <a:cs typeface="Times New Roman"/>
                      </a:endParaRPr>
                    </a:p>
                  </a:txBody>
                  <a:tcPr marL="57262" marR="57262"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r>
                        <a:rPr lang="en-US" sz="1000" b="1" dirty="0" err="1">
                          <a:latin typeface="Times New Roman"/>
                          <a:ea typeface="Calibri"/>
                          <a:cs typeface="Times New Roman"/>
                        </a:rPr>
                        <a:t>Fluturași</a:t>
                      </a:r>
                      <a:endParaRPr lang="en-US" sz="1000" b="1" dirty="0">
                        <a:latin typeface="Calibri"/>
                        <a:ea typeface="Calibri"/>
                        <a:cs typeface="Times New Roman"/>
                      </a:endParaRPr>
                    </a:p>
                  </a:txBody>
                  <a:tcPr marL="57262" marR="57262"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r>
                        <a:rPr lang="en-US" sz="1000" b="1" dirty="0" err="1">
                          <a:latin typeface="Times New Roman"/>
                          <a:ea typeface="Calibri"/>
                          <a:cs typeface="Times New Roman"/>
                        </a:rPr>
                        <a:t>Prezentări</a:t>
                      </a:r>
                      <a:r>
                        <a:rPr lang="en-US" sz="1000" b="1" dirty="0">
                          <a:latin typeface="Times New Roman"/>
                          <a:ea typeface="Calibri"/>
                          <a:cs typeface="Times New Roman"/>
                        </a:rPr>
                        <a:t> </a:t>
                      </a:r>
                      <a:r>
                        <a:rPr lang="en-US" sz="1000" b="1" dirty="0" err="1">
                          <a:latin typeface="Times New Roman"/>
                          <a:ea typeface="Calibri"/>
                          <a:cs typeface="Times New Roman"/>
                        </a:rPr>
                        <a:t>ppt</a:t>
                      </a:r>
                      <a:endParaRPr lang="en-US" sz="1000" b="1" dirty="0">
                        <a:latin typeface="Calibri"/>
                        <a:ea typeface="Calibri"/>
                        <a:cs typeface="Times New Roman"/>
                      </a:endParaRPr>
                    </a:p>
                  </a:txBody>
                  <a:tcPr marL="57262" marR="57262"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ro-RO" sz="1000" b="1" dirty="0">
                          <a:latin typeface="Times New Roman"/>
                          <a:ea typeface="Calibri"/>
                          <a:cs typeface="Times New Roman"/>
                        </a:rPr>
                        <a:t>Articole în presa locală</a:t>
                      </a:r>
                    </a:p>
                    <a:p>
                      <a:pPr marL="0" marR="0" algn="ctr">
                        <a:lnSpc>
                          <a:spcPct val="115000"/>
                        </a:lnSpc>
                        <a:spcBef>
                          <a:spcPts val="0"/>
                        </a:spcBef>
                        <a:spcAft>
                          <a:spcPts val="0"/>
                        </a:spcAft>
                      </a:pPr>
                      <a:r>
                        <a:rPr lang="en-US" sz="1000" b="1" dirty="0" err="1">
                          <a:latin typeface="Times New Roman"/>
                          <a:ea typeface="Calibri"/>
                          <a:cs typeface="Times New Roman"/>
                        </a:rPr>
                        <a:t>Altele</a:t>
                      </a:r>
                      <a:endParaRPr lang="en-US" sz="1000" b="1" dirty="0">
                        <a:latin typeface="Calibri"/>
                        <a:ea typeface="Calibri"/>
                        <a:cs typeface="Times New Roman"/>
                      </a:endParaRPr>
                    </a:p>
                  </a:txBody>
                  <a:tcPr marL="57319" marR="5731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ro-RO" sz="1000" b="1" dirty="0">
                          <a:latin typeface="Times New Roman" pitchFamily="18" charset="0"/>
                          <a:ea typeface="Calibri"/>
                          <a:cs typeface="Times New Roman" pitchFamily="18" charset="0"/>
                        </a:rPr>
                        <a:t>Emisi uni Radio-TV </a:t>
                      </a:r>
                      <a:endParaRPr lang="en-US" sz="1000" b="1" dirty="0">
                        <a:latin typeface="Times New Roman" pitchFamily="18" charset="0"/>
                        <a:ea typeface="Calibri"/>
                        <a:cs typeface="Times New Roman" pitchFamily="18" charset="0"/>
                      </a:endParaRPr>
                    </a:p>
                  </a:txBody>
                  <a:tcPr marL="57319" marR="5731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ro-RO" sz="1000" b="1" dirty="0">
                          <a:latin typeface="Times New Roman" pitchFamily="18" charset="0"/>
                          <a:ea typeface="Calibri"/>
                          <a:cs typeface="Times New Roman" pitchFamily="18" charset="0"/>
                        </a:rPr>
                        <a:t>Social Media</a:t>
                      </a:r>
                      <a:endParaRPr lang="en-US" sz="1000" b="1" dirty="0">
                        <a:latin typeface="Times New Roman" pitchFamily="18" charset="0"/>
                        <a:ea typeface="Calibri"/>
                        <a:cs typeface="Times New Roman" pitchFamily="18" charset="0"/>
                      </a:endParaRPr>
                    </a:p>
                  </a:txBody>
                  <a:tcPr marL="57319" marR="5731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000" b="1" dirty="0" err="1">
                          <a:latin typeface="Times New Roman"/>
                          <a:ea typeface="Calibri"/>
                          <a:cs typeface="Times New Roman"/>
                        </a:rPr>
                        <a:t>Altele</a:t>
                      </a:r>
                      <a:endParaRPr lang="en-US" sz="1000" b="1" dirty="0">
                        <a:latin typeface="+mn-lt"/>
                        <a:ea typeface="Calibri"/>
                        <a:cs typeface="Times New Roman"/>
                      </a:endParaRPr>
                    </a:p>
                    <a:p>
                      <a:pPr marL="0" marR="0">
                        <a:lnSpc>
                          <a:spcPct val="115000"/>
                        </a:lnSpc>
                        <a:spcBef>
                          <a:spcPts val="0"/>
                        </a:spcBef>
                        <a:spcAft>
                          <a:spcPts val="0"/>
                        </a:spcAft>
                      </a:pPr>
                      <a:endParaRPr lang="en-US" sz="1000" b="1" dirty="0">
                        <a:latin typeface="Calibri"/>
                        <a:ea typeface="Calibri"/>
                        <a:cs typeface="Times New Roman"/>
                      </a:endParaRPr>
                    </a:p>
                  </a:txBody>
                  <a:tcPr marL="57262" marR="57262"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tc vMerge="1">
                  <a:txBody>
                    <a:bodyPr/>
                    <a:lstStyle/>
                    <a:p>
                      <a:endParaRPr lang="en-US"/>
                    </a:p>
                  </a:txBody>
                  <a:tcPr/>
                </a:tc>
                <a:extLst>
                  <a:ext uri="{0D108BD9-81ED-4DB2-BD59-A6C34878D82A}">
                    <a16:rowId xmlns="" xmlns:a16="http://schemas.microsoft.com/office/drawing/2014/main" val="10001"/>
                  </a:ext>
                </a:extLst>
              </a:tr>
              <a:tr h="137160">
                <a:tc>
                  <a:txBody>
                    <a:bodyPr/>
                    <a:lstStyle/>
                    <a:p>
                      <a:pPr marL="0" marR="0">
                        <a:lnSpc>
                          <a:spcPct val="115000"/>
                        </a:lnSpc>
                        <a:spcBef>
                          <a:spcPts val="0"/>
                        </a:spcBef>
                        <a:spcAft>
                          <a:spcPts val="0"/>
                        </a:spcAft>
                      </a:pPr>
                      <a:endParaRPr lang="en-US" sz="1000" b="1" dirty="0">
                        <a:latin typeface="Calibri"/>
                        <a:ea typeface="Calibri"/>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endParaRPr lang="en-US" sz="1000" b="1" dirty="0">
                        <a:latin typeface="Calibri"/>
                        <a:ea typeface="Calibri"/>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endParaRPr lang="en-US" sz="1000" b="1" dirty="0">
                        <a:latin typeface="Calibri"/>
                        <a:ea typeface="Calibri"/>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endParaRPr lang="en-US" sz="1000" b="1" dirty="0">
                        <a:latin typeface="Calibri"/>
                        <a:ea typeface="Calibri"/>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en-US" sz="1000" b="1" dirty="0"/>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endParaRPr lang="en-US" sz="1000" b="1" dirty="0">
                        <a:latin typeface="Calibri"/>
                        <a:ea typeface="Calibri"/>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endParaRPr lang="en-US" sz="1000" b="1" dirty="0">
                        <a:latin typeface="Calibri"/>
                        <a:ea typeface="Calibri"/>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endParaRPr lang="en-US" sz="1000" b="1" dirty="0">
                        <a:latin typeface="Calibri"/>
                        <a:ea typeface="Calibri"/>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endParaRPr lang="en-US" sz="1000" b="1" dirty="0">
                        <a:latin typeface="Calibri"/>
                        <a:ea typeface="Calibri"/>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endParaRPr lang="en-US" sz="1000" b="1" dirty="0">
                        <a:latin typeface="Calibri"/>
                        <a:ea typeface="Calibri"/>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endParaRPr lang="en-US" sz="1000" b="1" dirty="0">
                        <a:latin typeface="Calibri"/>
                        <a:ea typeface="Calibri"/>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endParaRPr lang="en-US" sz="1000" b="1" dirty="0">
                        <a:latin typeface="Calibri"/>
                        <a:ea typeface="Calibri"/>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endParaRPr lang="en-US" sz="1000" b="1" dirty="0">
                        <a:latin typeface="Calibri"/>
                        <a:ea typeface="Calibri"/>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10002"/>
                  </a:ext>
                </a:extLst>
              </a:tr>
              <a:tr h="137160">
                <a:tc>
                  <a:txBody>
                    <a:bodyPr/>
                    <a:lstStyle/>
                    <a:p>
                      <a:pPr marL="0" marR="0">
                        <a:lnSpc>
                          <a:spcPct val="115000"/>
                        </a:lnSpc>
                        <a:spcBef>
                          <a:spcPts val="0"/>
                        </a:spcBef>
                        <a:spcAft>
                          <a:spcPts val="0"/>
                        </a:spcAft>
                      </a:pPr>
                      <a:r>
                        <a:rPr lang="ro-RO" sz="1000" b="1" dirty="0">
                          <a:latin typeface="Times New Roman" pitchFamily="18" charset="0"/>
                          <a:ea typeface="Calibri"/>
                          <a:cs typeface="Times New Roman" pitchFamily="18" charset="0"/>
                        </a:rPr>
                        <a:t>Total</a:t>
                      </a:r>
                      <a:endParaRPr lang="en-US" sz="1000" b="1" dirty="0">
                        <a:latin typeface="Times New Roman" pitchFamily="18" charset="0"/>
                        <a:ea typeface="Calibri"/>
                        <a:cs typeface="Times New Roman" pitchFamily="18" charset="0"/>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endParaRPr lang="en-US" sz="1000" b="1" dirty="0">
                        <a:latin typeface="Calibri"/>
                        <a:ea typeface="Calibri"/>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endParaRPr lang="en-US" sz="1000" b="1" dirty="0">
                        <a:latin typeface="Calibri"/>
                        <a:ea typeface="Calibri"/>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endParaRPr lang="en-US" sz="1000" b="1" dirty="0">
                        <a:latin typeface="Calibri"/>
                        <a:ea typeface="Calibri"/>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en-US" sz="1000" b="1" dirty="0"/>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endParaRPr lang="en-US" sz="1000" b="1" dirty="0">
                        <a:latin typeface="Calibri"/>
                        <a:ea typeface="Calibri"/>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endParaRPr lang="en-US" sz="1000" b="1" dirty="0">
                        <a:latin typeface="Calibri"/>
                        <a:ea typeface="Calibri"/>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endParaRPr lang="en-US" sz="1000" b="1" dirty="0">
                        <a:latin typeface="Calibri"/>
                        <a:ea typeface="Calibri"/>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endParaRPr lang="en-US" sz="1000" b="1" dirty="0">
                        <a:latin typeface="Calibri"/>
                        <a:ea typeface="Calibri"/>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endParaRPr lang="en-US" sz="1000" b="1" dirty="0">
                        <a:latin typeface="Calibri"/>
                        <a:ea typeface="Calibri"/>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endParaRPr lang="en-US" sz="1000" b="1" dirty="0">
                        <a:latin typeface="Calibri"/>
                        <a:ea typeface="Calibri"/>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endParaRPr lang="en-US" sz="1000" b="1" dirty="0">
                        <a:latin typeface="Calibri"/>
                        <a:ea typeface="Calibri"/>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Bef>
                          <a:spcPts val="0"/>
                        </a:spcBef>
                        <a:spcAft>
                          <a:spcPts val="0"/>
                        </a:spcAft>
                      </a:pPr>
                      <a:endParaRPr lang="en-US" sz="1000" b="1" dirty="0">
                        <a:latin typeface="Calibri"/>
                        <a:ea typeface="Calibri"/>
                        <a:cs typeface="Times New Roman"/>
                      </a:endParaRPr>
                    </a:p>
                  </a:txBody>
                  <a:tcPr marL="57262" marR="572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10003"/>
                  </a:ext>
                </a:extLst>
              </a:tr>
            </a:tbl>
          </a:graphicData>
        </a:graphic>
      </p:graphicFrame>
    </p:spTree>
    <p:extLst>
      <p:ext uri="{BB962C8B-B14F-4D97-AF65-F5344CB8AC3E}">
        <p14:creationId xmlns:p14="http://schemas.microsoft.com/office/powerpoint/2010/main" xmlns="" val="15966883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magini pentru hiv aids"/>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1028075"/>
            <a:ext cx="9220200" cy="6858000"/>
          </a:xfrm>
          <a:prstGeom prst="rect">
            <a:avLst/>
          </a:prstGeom>
          <a:noFill/>
          <a:ln>
            <a:noFill/>
          </a:ln>
        </p:spPr>
      </p:pic>
      <p:sp>
        <p:nvSpPr>
          <p:cNvPr id="5" name="TextBox 4"/>
          <p:cNvSpPr txBox="1"/>
          <p:nvPr/>
        </p:nvSpPr>
        <p:spPr>
          <a:xfrm>
            <a:off x="4533900" y="3858084"/>
            <a:ext cx="4542934" cy="1446550"/>
          </a:xfrm>
          <a:prstGeom prst="rect">
            <a:avLst/>
          </a:prstGeom>
          <a:ln>
            <a:noFill/>
          </a:ln>
        </p:spPr>
        <p:style>
          <a:lnRef idx="2">
            <a:schemeClr val="accent2"/>
          </a:lnRef>
          <a:fillRef idx="1">
            <a:schemeClr val="lt1"/>
          </a:fillRef>
          <a:effectRef idx="0">
            <a:schemeClr val="accent2"/>
          </a:effectRef>
          <a:fontRef idx="minor">
            <a:schemeClr val="dk1"/>
          </a:fontRef>
        </p:style>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ro-RO" sz="8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rPr>
              <a:t>HIV/SIDA</a:t>
            </a:r>
            <a:endParaRPr lang="en-US" sz="8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ndParaRPr>
          </a:p>
        </p:txBody>
      </p:sp>
      <p:sp>
        <p:nvSpPr>
          <p:cNvPr id="6" name="Rectangle 5"/>
          <p:cNvSpPr/>
          <p:nvPr/>
        </p:nvSpPr>
        <p:spPr>
          <a:xfrm>
            <a:off x="6081467" y="5304634"/>
            <a:ext cx="762000" cy="382250"/>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7" name="Rectangle 6"/>
          <p:cNvSpPr/>
          <p:nvPr/>
        </p:nvSpPr>
        <p:spPr>
          <a:xfrm>
            <a:off x="152400" y="152400"/>
            <a:ext cx="8763000" cy="1167825"/>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r>
              <a:rPr lang="ro-RO" sz="3200" b="1" dirty="0">
                <a:solidFill>
                  <a:schemeClr val="tx2">
                    <a:lumMod val="75000"/>
                  </a:schemeClr>
                </a:solidFill>
                <a:latin typeface="Britannic Bold" pitchFamily="34" charset="0"/>
              </a:rPr>
              <a:t>PERIOADA </a:t>
            </a:r>
            <a:r>
              <a:rPr lang="ro-RO" sz="3200" b="1" dirty="0" smtClean="0">
                <a:solidFill>
                  <a:schemeClr val="tx2">
                    <a:lumMod val="75000"/>
                  </a:schemeClr>
                </a:solidFill>
                <a:latin typeface="Britannic Bold" pitchFamily="34" charset="0"/>
              </a:rPr>
              <a:t>DE DESFĂŞURARE </a:t>
            </a:r>
            <a:r>
              <a:rPr lang="ro-RO" sz="3200" b="1" dirty="0">
                <a:solidFill>
                  <a:schemeClr val="tx2">
                    <a:lumMod val="75000"/>
                  </a:schemeClr>
                </a:solidFill>
                <a:latin typeface="Britannic Bold" pitchFamily="34" charset="0"/>
              </a:rPr>
              <a:t>A CAMPANIEI </a:t>
            </a:r>
            <a:r>
              <a:rPr lang="en-US" sz="3200" b="1" dirty="0">
                <a:solidFill>
                  <a:schemeClr val="tx2">
                    <a:lumMod val="75000"/>
                  </a:schemeClr>
                </a:solidFill>
                <a:latin typeface="Britannic Bold" pitchFamily="34" charset="0"/>
              </a:rPr>
              <a:t>:</a:t>
            </a:r>
          </a:p>
          <a:p>
            <a:pPr algn="ctr"/>
            <a:endParaRPr lang="ro-RO" sz="2800" b="1" dirty="0">
              <a:solidFill>
                <a:schemeClr val="tx1">
                  <a:lumMod val="75000"/>
                  <a:lumOff val="25000"/>
                </a:schemeClr>
              </a:solidFill>
              <a:latin typeface="Impact" pitchFamily="34" charset="0"/>
            </a:endParaRPr>
          </a:p>
        </p:txBody>
      </p:sp>
      <p:sp>
        <p:nvSpPr>
          <p:cNvPr id="8" name="Rectangle 7"/>
          <p:cNvSpPr/>
          <p:nvPr/>
        </p:nvSpPr>
        <p:spPr>
          <a:xfrm>
            <a:off x="4360318" y="5829925"/>
            <a:ext cx="4783682" cy="584775"/>
          </a:xfrm>
          <a:prstGeom prst="rect">
            <a:avLst/>
          </a:prstGeom>
        </p:spPr>
        <p:txBody>
          <a:bodyPr wrap="none">
            <a:spAutoFit/>
          </a:bodyPr>
          <a:lstStyle/>
          <a:p>
            <a:pPr algn="ctr">
              <a:defRPr/>
            </a:pPr>
            <a:r>
              <a:rPr lang="en-US" sz="3200" b="1" i="1" dirty="0">
                <a:solidFill>
                  <a:schemeClr val="accent1">
                    <a:lumMod val="75000"/>
                  </a:schemeClr>
                </a:solidFill>
                <a:latin typeface="Britannic Bold" panose="020B0903060703020204" pitchFamily="34" charset="0"/>
              </a:rPr>
              <a:t>1 </a:t>
            </a:r>
            <a:r>
              <a:rPr lang="ro-RO" sz="3200" b="1" i="1" dirty="0">
                <a:solidFill>
                  <a:schemeClr val="accent1">
                    <a:lumMod val="75000"/>
                  </a:schemeClr>
                </a:solidFill>
                <a:latin typeface="Britannic Bold" panose="020B0903060703020204" pitchFamily="34" charset="0"/>
              </a:rPr>
              <a:t>– 31 </a:t>
            </a:r>
            <a:r>
              <a:rPr lang="en-US" sz="3200" b="1" i="1" dirty="0">
                <a:solidFill>
                  <a:schemeClr val="accent1">
                    <a:lumMod val="75000"/>
                  </a:schemeClr>
                </a:solidFill>
                <a:latin typeface="Britannic Bold" panose="020B0903060703020204" pitchFamily="34" charset="0"/>
              </a:rPr>
              <a:t>DECEMBRIE 201</a:t>
            </a:r>
            <a:r>
              <a:rPr lang="ro-RO" sz="3200" b="1" i="1" dirty="0">
                <a:solidFill>
                  <a:schemeClr val="accent1">
                    <a:lumMod val="75000"/>
                  </a:schemeClr>
                </a:solidFill>
                <a:latin typeface="Britannic Bold" panose="020B0903060703020204" pitchFamily="34" charset="0"/>
              </a:rPr>
              <a:t>9</a:t>
            </a:r>
            <a:endParaRPr lang="en-US" sz="3200" b="1" i="1" dirty="0">
              <a:solidFill>
                <a:schemeClr val="accent1">
                  <a:lumMod val="75000"/>
                </a:schemeClr>
              </a:solidFill>
              <a:latin typeface="Britannic Bold" panose="020B0903060703020204" pitchFamily="34" charset="0"/>
            </a:endParaRPr>
          </a:p>
        </p:txBody>
      </p:sp>
    </p:spTree>
    <p:extLst>
      <p:ext uri="{BB962C8B-B14F-4D97-AF65-F5344CB8AC3E}">
        <p14:creationId xmlns:p14="http://schemas.microsoft.com/office/powerpoint/2010/main" xmlns="" val="2599523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magini pentru hiv aids"/>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0"/>
            <a:ext cx="9220200" cy="6858000"/>
          </a:xfrm>
          <a:prstGeom prst="rect">
            <a:avLst/>
          </a:prstGeom>
          <a:noFill/>
          <a:ln>
            <a:noFill/>
          </a:ln>
        </p:spPr>
      </p:pic>
      <p:sp>
        <p:nvSpPr>
          <p:cNvPr id="5" name="TextBox 4"/>
          <p:cNvSpPr txBox="1"/>
          <p:nvPr/>
        </p:nvSpPr>
        <p:spPr>
          <a:xfrm>
            <a:off x="4708689" y="2819400"/>
            <a:ext cx="4542934" cy="1446550"/>
          </a:xfrm>
          <a:prstGeom prst="rect">
            <a:avLst/>
          </a:prstGeom>
          <a:ln>
            <a:noFill/>
          </a:ln>
        </p:spPr>
        <p:style>
          <a:lnRef idx="2">
            <a:schemeClr val="accent2"/>
          </a:lnRef>
          <a:fillRef idx="1">
            <a:schemeClr val="lt1"/>
          </a:fillRef>
          <a:effectRef idx="0">
            <a:schemeClr val="accent2"/>
          </a:effectRef>
          <a:fontRef idx="minor">
            <a:schemeClr val="dk1"/>
          </a:fontRef>
        </p:style>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ro-RO" sz="8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rPr>
              <a:t>HIV/SIDA</a:t>
            </a:r>
            <a:endParaRPr lang="en-US" sz="8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ndParaRPr>
          </a:p>
        </p:txBody>
      </p:sp>
      <p:sp>
        <p:nvSpPr>
          <p:cNvPr id="6" name="Oval 5"/>
          <p:cNvSpPr/>
          <p:nvPr/>
        </p:nvSpPr>
        <p:spPr>
          <a:xfrm>
            <a:off x="6096000" y="4225886"/>
            <a:ext cx="762000" cy="457200"/>
          </a:xfrm>
          <a:prstGeom prst="ellipse">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7" name="TextBox 6"/>
          <p:cNvSpPr txBox="1"/>
          <p:nvPr/>
        </p:nvSpPr>
        <p:spPr>
          <a:xfrm>
            <a:off x="3619500" y="221530"/>
            <a:ext cx="4953000" cy="584775"/>
          </a:xfrm>
          <a:prstGeom prst="rect">
            <a:avLst/>
          </a:prstGeom>
          <a:noFill/>
        </p:spPr>
        <p:txBody>
          <a:bodyPr wrap="square" rtlCol="0">
            <a:spAutoFit/>
          </a:bodyPr>
          <a:lstStyle/>
          <a:p>
            <a:r>
              <a:rPr lang="en-US" sz="3200" dirty="0">
                <a:solidFill>
                  <a:schemeClr val="tx2">
                    <a:lumMod val="75000"/>
                  </a:schemeClr>
                </a:solidFill>
                <a:latin typeface="Britannic Bold" panose="020B0903060703020204" pitchFamily="34" charset="0"/>
              </a:rPr>
              <a:t>SLOGANUL CAMPANIEI</a:t>
            </a:r>
            <a:r>
              <a:rPr lang="ro-RO" sz="3200" dirty="0">
                <a:solidFill>
                  <a:schemeClr val="tx2">
                    <a:lumMod val="75000"/>
                  </a:schemeClr>
                </a:solidFill>
                <a:latin typeface="Britannic Bold" panose="020B0903060703020204" pitchFamily="34" charset="0"/>
              </a:rPr>
              <a:t> :</a:t>
            </a:r>
            <a:endParaRPr lang="en-US" sz="3200" dirty="0">
              <a:solidFill>
                <a:schemeClr val="tx2">
                  <a:lumMod val="75000"/>
                </a:schemeClr>
              </a:solidFill>
              <a:latin typeface="Britannic Bold" pitchFamily="34" charset="0"/>
            </a:endParaRPr>
          </a:p>
        </p:txBody>
      </p:sp>
      <p:sp>
        <p:nvSpPr>
          <p:cNvPr id="8" name="Rectangle 7"/>
          <p:cNvSpPr/>
          <p:nvPr/>
        </p:nvSpPr>
        <p:spPr>
          <a:xfrm>
            <a:off x="686594" y="6140468"/>
            <a:ext cx="8044190" cy="707886"/>
          </a:xfrm>
          <a:prstGeom prst="rect">
            <a:avLst/>
          </a:prstGeom>
        </p:spPr>
        <p:txBody>
          <a:bodyPr wrap="none">
            <a:prstTxWarp prst="textPlain">
              <a:avLst/>
            </a:prstTxWarp>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40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Britannic Bold" panose="020B0903060703020204" pitchFamily="34" charset="0"/>
              </a:rPr>
              <a:t>“</a:t>
            </a:r>
            <a:r>
              <a:rPr lang="en-US" sz="4000" b="1" cap="all" dirty="0" err="1">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Britannic Bold" panose="020B0903060703020204" pitchFamily="34" charset="0"/>
              </a:rPr>
              <a:t>Comunit</a:t>
            </a:r>
            <a:r>
              <a:rPr lang="ro-RO" sz="40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Britannic Bold" panose="020B0903060703020204" pitchFamily="34" charset="0"/>
              </a:rPr>
              <a:t>ățile</a:t>
            </a:r>
            <a:r>
              <a:rPr lang="en-US" sz="40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Britannic Bold" panose="020B0903060703020204" pitchFamily="34" charset="0"/>
              </a:rPr>
              <a:t> </a:t>
            </a:r>
            <a:r>
              <a:rPr lang="ro-RO" sz="40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Britannic Bold" panose="020B0903060703020204" pitchFamily="34" charset="0"/>
              </a:rPr>
              <a:t>fac</a:t>
            </a:r>
            <a:r>
              <a:rPr lang="en-US" sz="40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Britannic Bold" panose="020B0903060703020204" pitchFamily="34" charset="0"/>
              </a:rPr>
              <a:t> </a:t>
            </a:r>
            <a:r>
              <a:rPr lang="en-US" sz="4000" b="1" cap="all" dirty="0" err="1">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Britannic Bold" panose="020B0903060703020204" pitchFamily="34" charset="0"/>
              </a:rPr>
              <a:t>differen</a:t>
            </a:r>
            <a:r>
              <a:rPr lang="ro-RO" sz="40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Britannic Bold" panose="020B0903060703020204" pitchFamily="34" charset="0"/>
              </a:rPr>
              <a:t>ța</a:t>
            </a:r>
            <a:r>
              <a:rPr lang="en-US" sz="40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Britannic Bold" panose="020B0903060703020204" pitchFamily="34" charset="0"/>
              </a:rPr>
              <a:t>”</a:t>
            </a:r>
          </a:p>
        </p:txBody>
      </p:sp>
    </p:spTree>
    <p:extLst>
      <p:ext uri="{BB962C8B-B14F-4D97-AF65-F5344CB8AC3E}">
        <p14:creationId xmlns:p14="http://schemas.microsoft.com/office/powerpoint/2010/main" xmlns="" val="11767064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magini pentru hiv aids"/>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8100" y="0"/>
            <a:ext cx="9220200" cy="6858000"/>
          </a:xfrm>
          <a:prstGeom prst="rect">
            <a:avLst/>
          </a:prstGeom>
          <a:noFill/>
          <a:ln>
            <a:noFill/>
          </a:ln>
        </p:spPr>
      </p:pic>
      <p:sp>
        <p:nvSpPr>
          <p:cNvPr id="5" name="Rectangle 4"/>
          <p:cNvSpPr/>
          <p:nvPr/>
        </p:nvSpPr>
        <p:spPr>
          <a:xfrm>
            <a:off x="3429000" y="0"/>
            <a:ext cx="3586238" cy="584775"/>
          </a:xfrm>
          <a:prstGeom prst="rect">
            <a:avLst/>
          </a:prstGeom>
        </p:spPr>
        <p:txBody>
          <a:bodyPr wrap="none">
            <a:spAutoFit/>
          </a:bodyPr>
          <a:lstStyle/>
          <a:p>
            <a:pPr algn="just">
              <a:spcBef>
                <a:spcPct val="20000"/>
              </a:spcBef>
              <a:buClr>
                <a:schemeClr val="hlink"/>
              </a:buClr>
              <a:buSzPct val="65000"/>
              <a:buFont typeface="Wingdings" pitchFamily="2" charset="2"/>
              <a:buNone/>
            </a:pPr>
            <a:r>
              <a:rPr lang="ro-RO" sz="3200" b="1" dirty="0">
                <a:solidFill>
                  <a:schemeClr val="tx2">
                    <a:lumMod val="75000"/>
                  </a:schemeClr>
                </a:solidFill>
                <a:latin typeface="Britannic Bold" pitchFamily="34" charset="0"/>
              </a:rPr>
              <a:t>TEMA  CAMPANIEI :</a:t>
            </a:r>
            <a:endParaRPr lang="en-US" sz="3200" b="1" dirty="0">
              <a:solidFill>
                <a:schemeClr val="tx2">
                  <a:lumMod val="75000"/>
                </a:schemeClr>
              </a:solidFill>
              <a:latin typeface="Britannic Bold" pitchFamily="34" charset="0"/>
            </a:endParaRPr>
          </a:p>
        </p:txBody>
      </p:sp>
      <p:sp>
        <p:nvSpPr>
          <p:cNvPr id="6" name="Rectangle 5"/>
          <p:cNvSpPr/>
          <p:nvPr/>
        </p:nvSpPr>
        <p:spPr>
          <a:xfrm>
            <a:off x="4569414" y="1361049"/>
            <a:ext cx="4542934" cy="3175782"/>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just">
              <a:lnSpc>
                <a:spcPct val="150000"/>
              </a:lnSpc>
            </a:pPr>
            <a:endParaRPr lang="ro-RO" sz="2400" b="1" dirty="0">
              <a:solidFill>
                <a:srgbClr val="7030A0"/>
              </a:solidFill>
              <a:effectLst>
                <a:outerShdw blurRad="38100" dist="38100" dir="2700000" algn="tl">
                  <a:srgbClr val="C0C0C0"/>
                </a:outerShdw>
              </a:effectLst>
              <a:latin typeface="Cambria" panose="02040503050406030204" pitchFamily="18" charset="0"/>
            </a:endParaRPr>
          </a:p>
          <a:p>
            <a:pPr algn="just">
              <a:lnSpc>
                <a:spcPct val="150000"/>
              </a:lnSpc>
            </a:pPr>
            <a:r>
              <a:rPr lang="ro-RO" sz="2400" dirty="0">
                <a:solidFill>
                  <a:srgbClr val="002060"/>
                </a:solidFill>
                <a:latin typeface="Cambria" panose="02040503050406030204" pitchFamily="18" charset="0"/>
                <a:ea typeface="Cambria" panose="02040503050406030204" pitchFamily="18" charset="0"/>
                <a:cs typeface="Times New Roman" panose="02020603050405020304" pitchFamily="18" charset="0"/>
              </a:rPr>
              <a:t>Informarea </a:t>
            </a:r>
            <a:r>
              <a:rPr lang="ro-RO" sz="2400"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şi</a:t>
            </a:r>
            <a:r>
              <a:rPr lang="en-US" sz="2400"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ro-RO" sz="2400" dirty="0">
                <a:solidFill>
                  <a:schemeClr val="tx2">
                    <a:lumMod val="75000"/>
                  </a:schemeClr>
                </a:solidFill>
                <a:latin typeface="Cambria" panose="02040503050406030204" pitchFamily="18" charset="0"/>
                <a:ea typeface="Cambria" panose="02040503050406030204" pitchFamily="18" charset="0"/>
              </a:rPr>
              <a:t> conștientizarea</a:t>
            </a:r>
            <a:r>
              <a:rPr lang="en-US" sz="2400" dirty="0">
                <a:solidFill>
                  <a:schemeClr val="tx2">
                    <a:lumMod val="75000"/>
                  </a:schemeClr>
                </a:solidFill>
                <a:latin typeface="Cambria" panose="02040503050406030204" pitchFamily="18" charset="0"/>
                <a:ea typeface="Cambria" panose="02040503050406030204" pitchFamily="18" charset="0"/>
              </a:rPr>
              <a:t> </a:t>
            </a:r>
            <a:r>
              <a:rPr lang="ro-RO" sz="2400" dirty="0">
                <a:solidFill>
                  <a:schemeClr val="tx2">
                    <a:lumMod val="75000"/>
                  </a:schemeClr>
                </a:solidFill>
                <a:latin typeface="Cambria" panose="02040503050406030204" pitchFamily="18" charset="0"/>
                <a:ea typeface="Cambria" panose="02040503050406030204" pitchFamily="18" charset="0"/>
              </a:rPr>
              <a:t> populației generale </a:t>
            </a:r>
            <a:r>
              <a:rPr lang="ro-RO" sz="2400" dirty="0">
                <a:solidFill>
                  <a:schemeClr val="tx2">
                    <a:lumMod val="75000"/>
                  </a:schemeClr>
                </a:solidFill>
                <a:latin typeface="Cambria" panose="02040503050406030204" pitchFamily="18" charset="0"/>
                <a:cs typeface="Calibri" panose="020F0502020204030204" pitchFamily="34" charset="0"/>
              </a:rPr>
              <a:t>și în special a grupurilor cu risc crescut,</a:t>
            </a:r>
            <a:r>
              <a:rPr lang="ro-RO" sz="2400" dirty="0">
                <a:solidFill>
                  <a:schemeClr val="tx2">
                    <a:lumMod val="75000"/>
                  </a:schemeClr>
                </a:solidFill>
                <a:latin typeface="Cambria" panose="02040503050406030204" pitchFamily="18" charset="0"/>
                <a:ea typeface="Cambria" panose="02040503050406030204" pitchFamily="18" charset="0"/>
              </a:rPr>
              <a:t> cu privire la HIV/SIDA.</a:t>
            </a:r>
            <a:r>
              <a:rPr lang="ro-RO" sz="2400" i="1" dirty="0">
                <a:solidFill>
                  <a:schemeClr val="tx2">
                    <a:lumMod val="75000"/>
                  </a:schemeClr>
                </a:solidFill>
                <a:latin typeface="Cambria" panose="02040503050406030204" pitchFamily="18" charset="0"/>
                <a:ea typeface="Cambria" panose="02040503050406030204" pitchFamily="18" charset="0"/>
              </a:rPr>
              <a:t> </a:t>
            </a:r>
          </a:p>
          <a:p>
            <a:pPr algn="just"/>
            <a:r>
              <a:rPr lang="ro-RO" sz="2400" b="1" dirty="0">
                <a:solidFill>
                  <a:srgbClr val="7030A0"/>
                </a:solidFill>
                <a:effectLst>
                  <a:outerShdw blurRad="38100" dist="38100" dir="2700000" algn="tl">
                    <a:srgbClr val="C0C0C0"/>
                  </a:outerShdw>
                </a:effectLst>
                <a:latin typeface="Cambria" panose="02040503050406030204" pitchFamily="18" charset="0"/>
              </a:rPr>
              <a:t> </a:t>
            </a:r>
          </a:p>
          <a:p>
            <a:pPr algn="just"/>
            <a:endParaRPr lang="ro-RO" sz="2400" b="1" dirty="0">
              <a:solidFill>
                <a:srgbClr val="7030A0"/>
              </a:solidFill>
              <a:effectLst>
                <a:outerShdw blurRad="38100" dist="38100" dir="2700000" algn="tl">
                  <a:srgbClr val="C0C0C0"/>
                </a:outerShdw>
              </a:effectLst>
              <a:latin typeface="Cambria" panose="02040503050406030204" pitchFamily="18" charset="0"/>
            </a:endParaRPr>
          </a:p>
        </p:txBody>
      </p:sp>
      <p:sp>
        <p:nvSpPr>
          <p:cNvPr id="7" name="TextBox 6"/>
          <p:cNvSpPr txBox="1"/>
          <p:nvPr/>
        </p:nvSpPr>
        <p:spPr>
          <a:xfrm>
            <a:off x="4639166" y="4328160"/>
            <a:ext cx="4542934" cy="1446550"/>
          </a:xfrm>
          <a:prstGeom prst="rect">
            <a:avLst/>
          </a:prstGeom>
          <a:ln>
            <a:noFill/>
          </a:ln>
        </p:spPr>
        <p:style>
          <a:lnRef idx="2">
            <a:schemeClr val="accent2"/>
          </a:lnRef>
          <a:fillRef idx="1">
            <a:schemeClr val="lt1"/>
          </a:fillRef>
          <a:effectRef idx="0">
            <a:schemeClr val="accent2"/>
          </a:effectRef>
          <a:fontRef idx="minor">
            <a:schemeClr val="dk1"/>
          </a:fontRef>
        </p:style>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ro-RO" sz="8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rPr>
              <a:t>HIV/SIDA</a:t>
            </a:r>
            <a:endParaRPr lang="en-US" sz="8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ndParaRPr>
          </a:p>
        </p:txBody>
      </p:sp>
      <p:sp>
        <p:nvSpPr>
          <p:cNvPr id="8" name="Oval 7"/>
          <p:cNvSpPr/>
          <p:nvPr/>
        </p:nvSpPr>
        <p:spPr>
          <a:xfrm>
            <a:off x="5943600" y="4191000"/>
            <a:ext cx="732757" cy="152400"/>
          </a:xfrm>
          <a:prstGeom prst="ellipse">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9" name="Oval 8"/>
          <p:cNvSpPr/>
          <p:nvPr/>
        </p:nvSpPr>
        <p:spPr>
          <a:xfrm>
            <a:off x="6172200" y="4262808"/>
            <a:ext cx="304800" cy="309192"/>
          </a:xfrm>
          <a:prstGeom prst="ellipse">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xmlns="" val="8627684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magini pentru hiv aids"/>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3627" y="0"/>
            <a:ext cx="9220200" cy="6858000"/>
          </a:xfrm>
          <a:prstGeom prst="rect">
            <a:avLst/>
          </a:prstGeom>
          <a:noFill/>
          <a:ln>
            <a:noFill/>
          </a:ln>
        </p:spPr>
      </p:pic>
      <p:sp>
        <p:nvSpPr>
          <p:cNvPr id="5" name="TextBox 4"/>
          <p:cNvSpPr txBox="1"/>
          <p:nvPr/>
        </p:nvSpPr>
        <p:spPr>
          <a:xfrm>
            <a:off x="4516473" y="2828224"/>
            <a:ext cx="4542934" cy="1446550"/>
          </a:xfrm>
          <a:prstGeom prst="rect">
            <a:avLst/>
          </a:prstGeom>
          <a:ln>
            <a:noFill/>
          </a:ln>
        </p:spPr>
        <p:style>
          <a:lnRef idx="2">
            <a:schemeClr val="accent2"/>
          </a:lnRef>
          <a:fillRef idx="1">
            <a:schemeClr val="lt1"/>
          </a:fillRef>
          <a:effectRef idx="0">
            <a:schemeClr val="accent2"/>
          </a:effectRef>
          <a:fontRef idx="minor">
            <a:schemeClr val="dk1"/>
          </a:fontRef>
        </p:style>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ro-RO" sz="8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rPr>
              <a:t>HIV/SIDA</a:t>
            </a:r>
            <a:endParaRPr lang="en-US" sz="8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ndParaRPr>
          </a:p>
        </p:txBody>
      </p:sp>
      <p:sp>
        <p:nvSpPr>
          <p:cNvPr id="6" name="Oval 5"/>
          <p:cNvSpPr/>
          <p:nvPr/>
        </p:nvSpPr>
        <p:spPr>
          <a:xfrm>
            <a:off x="6096000" y="4265950"/>
            <a:ext cx="609600" cy="382250"/>
          </a:xfrm>
          <a:prstGeom prst="ellipse">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7" name="Rectangle 6"/>
          <p:cNvSpPr/>
          <p:nvPr/>
        </p:nvSpPr>
        <p:spPr>
          <a:xfrm>
            <a:off x="3581400" y="304800"/>
            <a:ext cx="3946914" cy="584775"/>
          </a:xfrm>
          <a:prstGeom prst="rect">
            <a:avLst/>
          </a:prstGeom>
        </p:spPr>
        <p:txBody>
          <a:bodyPr wrap="none">
            <a:spAutoFit/>
          </a:bodyPr>
          <a:lstStyle/>
          <a:p>
            <a:pPr>
              <a:spcBef>
                <a:spcPts val="1800"/>
              </a:spcBef>
            </a:pPr>
            <a:r>
              <a:rPr lang="ro-RO" altLang="ro-RO" sz="3200" b="1" dirty="0">
                <a:solidFill>
                  <a:schemeClr val="tx2">
                    <a:lumMod val="75000"/>
                  </a:schemeClr>
                </a:solidFill>
                <a:latin typeface="Britannic Bold" pitchFamily="34" charset="0"/>
                <a:cs typeface="Helvetica" pitchFamily="34" charset="0"/>
              </a:rPr>
              <a:t>SCOPUL CAMPANIEI </a:t>
            </a:r>
            <a:r>
              <a:rPr lang="en-US" sz="3200" b="1" dirty="0">
                <a:solidFill>
                  <a:schemeClr val="tx2">
                    <a:lumMod val="75000"/>
                  </a:schemeClr>
                </a:solidFill>
                <a:latin typeface="Britannic Bold" pitchFamily="34" charset="0"/>
              </a:rPr>
              <a:t>:</a:t>
            </a:r>
            <a:endParaRPr lang="ro-RO" altLang="ro-RO" sz="3200" b="1" dirty="0">
              <a:solidFill>
                <a:schemeClr val="tx2">
                  <a:lumMod val="75000"/>
                </a:schemeClr>
              </a:solidFill>
              <a:latin typeface="Britannic Bold" pitchFamily="34" charset="0"/>
              <a:cs typeface="Helvetica" pitchFamily="34" charset="0"/>
            </a:endParaRPr>
          </a:p>
        </p:txBody>
      </p:sp>
      <p:sp>
        <p:nvSpPr>
          <p:cNvPr id="9" name="Rectangle 8"/>
          <p:cNvSpPr/>
          <p:nvPr/>
        </p:nvSpPr>
        <p:spPr>
          <a:xfrm>
            <a:off x="4412333" y="762000"/>
            <a:ext cx="4572000" cy="2246769"/>
          </a:xfrm>
          <a:prstGeom prst="rect">
            <a:avLst/>
          </a:prstGeom>
        </p:spPr>
        <p:txBody>
          <a:bodyPr>
            <a:spAutoFit/>
          </a:bodyPr>
          <a:lstStyle/>
          <a:p>
            <a:pPr marL="285750" indent="-285750" algn="just">
              <a:buFont typeface="Wingdings" panose="05000000000000000000" pitchFamily="2" charset="2"/>
              <a:buChar char="v"/>
            </a:pPr>
            <a:r>
              <a:rPr lang="en-US" sz="2000" dirty="0" err="1">
                <a:solidFill>
                  <a:schemeClr val="tx2">
                    <a:lumMod val="75000"/>
                  </a:schemeClr>
                </a:solidFill>
                <a:latin typeface="Cambria" panose="02040503050406030204" pitchFamily="18" charset="0"/>
                <a:cs typeface="Calibri" panose="020F0502020204030204" pitchFamily="34" charset="0"/>
              </a:rPr>
              <a:t>Informarea</a:t>
            </a:r>
            <a:r>
              <a:rPr lang="en-US" sz="2000" dirty="0">
                <a:solidFill>
                  <a:schemeClr val="tx2">
                    <a:lumMod val="75000"/>
                  </a:schemeClr>
                </a:solidFill>
                <a:latin typeface="Cambria" panose="02040503050406030204" pitchFamily="18" charset="0"/>
                <a:cs typeface="Calibri" panose="020F0502020204030204" pitchFamily="34" charset="0"/>
              </a:rPr>
              <a:t>  </a:t>
            </a:r>
            <a:r>
              <a:rPr lang="ro-RO" sz="2000" dirty="0">
                <a:solidFill>
                  <a:schemeClr val="tx2">
                    <a:lumMod val="75000"/>
                  </a:schemeClr>
                </a:solidFill>
                <a:latin typeface="Cambria" panose="02040503050406030204" pitchFamily="18" charset="0"/>
                <a:cs typeface="Calibri" panose="020F0502020204030204" pitchFamily="34" charset="0"/>
              </a:rPr>
              <a:t>și conștientizarea popul</a:t>
            </a:r>
            <a:r>
              <a:rPr lang="en-US" sz="2000" dirty="0">
                <a:solidFill>
                  <a:schemeClr val="tx2">
                    <a:lumMod val="75000"/>
                  </a:schemeClr>
                </a:solidFill>
                <a:latin typeface="Cambria" panose="02040503050406030204" pitchFamily="18" charset="0"/>
                <a:cs typeface="Calibri" panose="020F0502020204030204" pitchFamily="34" charset="0"/>
              </a:rPr>
              <a:t>a</a:t>
            </a:r>
            <a:r>
              <a:rPr lang="ro-RO" sz="2000" dirty="0" err="1">
                <a:solidFill>
                  <a:schemeClr val="tx2">
                    <a:lumMod val="75000"/>
                  </a:schemeClr>
                </a:solidFill>
                <a:latin typeface="Cambria" panose="02040503050406030204" pitchFamily="18" charset="0"/>
                <a:cs typeface="Calibri" panose="020F0502020204030204" pitchFamily="34" charset="0"/>
              </a:rPr>
              <a:t>ţ</a:t>
            </a:r>
            <a:r>
              <a:rPr lang="en-US" sz="2000" dirty="0" err="1">
                <a:solidFill>
                  <a:schemeClr val="tx2">
                    <a:lumMod val="75000"/>
                  </a:schemeClr>
                </a:solidFill>
                <a:latin typeface="Cambria" panose="02040503050406030204" pitchFamily="18" charset="0"/>
                <a:cs typeface="Calibri" panose="020F0502020204030204" pitchFamily="34" charset="0"/>
              </a:rPr>
              <a:t>iei</a:t>
            </a:r>
            <a:r>
              <a:rPr lang="en-US" sz="2000" dirty="0">
                <a:solidFill>
                  <a:schemeClr val="tx2">
                    <a:lumMod val="75000"/>
                  </a:schemeClr>
                </a:solidFill>
                <a:latin typeface="Cambria" panose="02040503050406030204" pitchFamily="18" charset="0"/>
                <a:cs typeface="Calibri" panose="020F0502020204030204" pitchFamily="34" charset="0"/>
              </a:rPr>
              <a:t> </a:t>
            </a:r>
            <a:r>
              <a:rPr lang="en-US" sz="2000" dirty="0" err="1">
                <a:solidFill>
                  <a:schemeClr val="tx2">
                    <a:lumMod val="75000"/>
                  </a:schemeClr>
                </a:solidFill>
                <a:latin typeface="Cambria" panose="02040503050406030204" pitchFamily="18" charset="0"/>
                <a:cs typeface="Calibri" panose="020F0502020204030204" pitchFamily="34" charset="0"/>
              </a:rPr>
              <a:t>generale</a:t>
            </a:r>
            <a:r>
              <a:rPr lang="ro-RO" sz="2000" dirty="0">
                <a:solidFill>
                  <a:schemeClr val="tx2">
                    <a:lumMod val="75000"/>
                  </a:schemeClr>
                </a:solidFill>
                <a:latin typeface="Cambria" panose="02040503050406030204" pitchFamily="18" charset="0"/>
                <a:cs typeface="Calibri" panose="020F0502020204030204" pitchFamily="34" charset="0"/>
              </a:rPr>
              <a:t> și în special a grupurilor cu risc crescut, cu privire la modalitățile de transmitere și prevenire a  infecției </a:t>
            </a:r>
            <a:r>
              <a:rPr lang="ro-RO" sz="2000" dirty="0">
                <a:solidFill>
                  <a:srgbClr val="FF0000"/>
                </a:solidFill>
                <a:latin typeface="Cambria" panose="02040503050406030204" pitchFamily="18" charset="0"/>
                <a:cs typeface="Calibri" panose="020F0502020204030204" pitchFamily="34" charset="0"/>
              </a:rPr>
              <a:t>HIV/SIDA</a:t>
            </a:r>
            <a:r>
              <a:rPr lang="ro-RO" sz="2000" dirty="0">
                <a:solidFill>
                  <a:schemeClr val="tx2">
                    <a:lumMod val="75000"/>
                  </a:schemeClr>
                </a:solidFill>
                <a:latin typeface="Cambria" panose="02040503050406030204" pitchFamily="18" charset="0"/>
                <a:cs typeface="Calibri" panose="020F0502020204030204" pitchFamily="34" charset="0"/>
              </a:rPr>
              <a:t>  și a importanței consilierii, testării și tratamentului. </a:t>
            </a:r>
          </a:p>
        </p:txBody>
      </p:sp>
      <p:sp>
        <p:nvSpPr>
          <p:cNvPr id="10" name="Rectangle 9"/>
          <p:cNvSpPr/>
          <p:nvPr/>
        </p:nvSpPr>
        <p:spPr>
          <a:xfrm>
            <a:off x="4267200" y="4038600"/>
            <a:ext cx="4862267" cy="369332"/>
          </a:xfrm>
          <a:prstGeom prst="rect">
            <a:avLst/>
          </a:prstGeom>
        </p:spPr>
        <p:txBody>
          <a:bodyPr wrap="square">
            <a:spAutoFit/>
          </a:bodyPr>
          <a:lstStyle/>
          <a:p>
            <a:endParaRPr lang="ro-RO" b="1" dirty="0">
              <a:latin typeface="Cambria" panose="02040503050406030204" pitchFamily="18" charset="0"/>
              <a:cs typeface="Calibri" panose="020F0502020204030204" pitchFamily="34" charset="0"/>
            </a:endParaRPr>
          </a:p>
        </p:txBody>
      </p:sp>
    </p:spTree>
    <p:extLst>
      <p:ext uri="{BB962C8B-B14F-4D97-AF65-F5344CB8AC3E}">
        <p14:creationId xmlns:p14="http://schemas.microsoft.com/office/powerpoint/2010/main" xmlns="" val="17736104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magini pentru hiv aids"/>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5595" y="0"/>
            <a:ext cx="9220200" cy="6858000"/>
          </a:xfrm>
          <a:prstGeom prst="rect">
            <a:avLst/>
          </a:prstGeom>
          <a:noFill/>
          <a:ln>
            <a:noFill/>
          </a:ln>
        </p:spPr>
      </p:pic>
      <p:sp>
        <p:nvSpPr>
          <p:cNvPr id="5" name="TextBox 4"/>
          <p:cNvSpPr txBox="1"/>
          <p:nvPr/>
        </p:nvSpPr>
        <p:spPr>
          <a:xfrm>
            <a:off x="4572000" y="2819400"/>
            <a:ext cx="4542934" cy="1446550"/>
          </a:xfrm>
          <a:prstGeom prst="rect">
            <a:avLst/>
          </a:prstGeom>
          <a:ln>
            <a:noFill/>
          </a:ln>
        </p:spPr>
        <p:style>
          <a:lnRef idx="2">
            <a:schemeClr val="accent2"/>
          </a:lnRef>
          <a:fillRef idx="1">
            <a:schemeClr val="lt1"/>
          </a:fillRef>
          <a:effectRef idx="0">
            <a:schemeClr val="accent2"/>
          </a:effectRef>
          <a:fontRef idx="minor">
            <a:schemeClr val="dk1"/>
          </a:fontRef>
        </p:style>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ro-RO" sz="8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rPr>
              <a:t>HIV/SIDA</a:t>
            </a:r>
            <a:endParaRPr lang="en-US" sz="8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ndParaRPr>
          </a:p>
        </p:txBody>
      </p:sp>
      <p:sp>
        <p:nvSpPr>
          <p:cNvPr id="6" name="Oval 5"/>
          <p:cNvSpPr/>
          <p:nvPr/>
        </p:nvSpPr>
        <p:spPr>
          <a:xfrm>
            <a:off x="6096000" y="4114800"/>
            <a:ext cx="609600" cy="534650"/>
          </a:xfrm>
          <a:prstGeom prst="ellipse">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7" name="Rectangle 6"/>
          <p:cNvSpPr/>
          <p:nvPr/>
        </p:nvSpPr>
        <p:spPr>
          <a:xfrm>
            <a:off x="3885298" y="304800"/>
            <a:ext cx="4544834" cy="584775"/>
          </a:xfrm>
          <a:prstGeom prst="rect">
            <a:avLst/>
          </a:prstGeom>
        </p:spPr>
        <p:txBody>
          <a:bodyPr wrap="none">
            <a:spAutoFit/>
          </a:bodyPr>
          <a:lstStyle/>
          <a:p>
            <a:pPr>
              <a:spcBef>
                <a:spcPts val="1800"/>
              </a:spcBef>
            </a:pPr>
            <a:r>
              <a:rPr lang="ro-RO" altLang="ro-RO" sz="3200" b="1" dirty="0">
                <a:solidFill>
                  <a:schemeClr val="tx2">
                    <a:lumMod val="75000"/>
                  </a:schemeClr>
                </a:solidFill>
                <a:latin typeface="Britannic Bold" pitchFamily="34" charset="0"/>
                <a:cs typeface="Helvetica" pitchFamily="34" charset="0"/>
              </a:rPr>
              <a:t>OBIECTIVE  GENERALE </a:t>
            </a:r>
            <a:r>
              <a:rPr lang="en-US" sz="3200" b="1" dirty="0">
                <a:solidFill>
                  <a:schemeClr val="tx2">
                    <a:lumMod val="75000"/>
                  </a:schemeClr>
                </a:solidFill>
                <a:latin typeface="Britannic Bold" pitchFamily="34" charset="0"/>
              </a:rPr>
              <a:t>:</a:t>
            </a:r>
            <a:r>
              <a:rPr lang="ro-RO" altLang="ro-RO" sz="3200" b="1" dirty="0">
                <a:solidFill>
                  <a:schemeClr val="tx2">
                    <a:lumMod val="75000"/>
                  </a:schemeClr>
                </a:solidFill>
                <a:latin typeface="Britannic Bold" pitchFamily="34" charset="0"/>
                <a:cs typeface="Helvetica" pitchFamily="34" charset="0"/>
              </a:rPr>
              <a:t> </a:t>
            </a:r>
          </a:p>
        </p:txBody>
      </p:sp>
      <p:sp>
        <p:nvSpPr>
          <p:cNvPr id="8" name="Rectangle 7"/>
          <p:cNvSpPr/>
          <p:nvPr/>
        </p:nvSpPr>
        <p:spPr>
          <a:xfrm>
            <a:off x="4572000" y="1433319"/>
            <a:ext cx="4302159" cy="4934450"/>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marL="285750" indent="-285750" algn="just">
              <a:spcAft>
                <a:spcPts val="1071"/>
              </a:spcAft>
              <a:buFont typeface="Wingdings" panose="05000000000000000000" pitchFamily="2" charset="2"/>
              <a:buChar char="v"/>
            </a:pPr>
            <a:r>
              <a:rPr lang="ro-RO" sz="2400" dirty="0" err="1">
                <a:solidFill>
                  <a:schemeClr val="tx2">
                    <a:lumMod val="75000"/>
                  </a:schemeClr>
                </a:solidFill>
                <a:latin typeface="Cambria" panose="02040503050406030204" pitchFamily="18" charset="0"/>
                <a:ea typeface="Cambria" panose="02040503050406030204" pitchFamily="18" charset="0"/>
              </a:rPr>
              <a:t>Cresterea</a:t>
            </a:r>
            <a:r>
              <a:rPr lang="ro-RO" sz="2400" dirty="0">
                <a:solidFill>
                  <a:schemeClr val="tx2">
                    <a:lumMod val="75000"/>
                  </a:schemeClr>
                </a:solidFill>
                <a:latin typeface="Cambria" panose="02040503050406030204" pitchFamily="18" charset="0"/>
                <a:ea typeface="Cambria" panose="02040503050406030204" pitchFamily="18" charset="0"/>
              </a:rPr>
              <a:t> </a:t>
            </a:r>
            <a:r>
              <a:rPr lang="ro-RO" sz="2400" dirty="0" err="1">
                <a:solidFill>
                  <a:schemeClr val="tx2">
                    <a:lumMod val="75000"/>
                  </a:schemeClr>
                </a:solidFill>
                <a:latin typeface="Cambria" panose="02040503050406030204" pitchFamily="18" charset="0"/>
                <a:ea typeface="Cambria" panose="02040503050406030204" pitchFamily="18" charset="0"/>
              </a:rPr>
              <a:t>acccesului</a:t>
            </a:r>
            <a:r>
              <a:rPr lang="ro-RO" sz="2400" dirty="0">
                <a:solidFill>
                  <a:schemeClr val="tx2">
                    <a:lumMod val="75000"/>
                  </a:schemeClr>
                </a:solidFill>
                <a:latin typeface="Cambria" panose="02040503050406030204" pitchFamily="18" charset="0"/>
                <a:ea typeface="Cambria" panose="02040503050406030204" pitchFamily="18" charset="0"/>
              </a:rPr>
              <a:t> la informație despre </a:t>
            </a:r>
            <a:r>
              <a:rPr lang="ro-RO" sz="2400" dirty="0">
                <a:solidFill>
                  <a:schemeClr val="tx2">
                    <a:lumMod val="75000"/>
                  </a:schemeClr>
                </a:solidFill>
                <a:latin typeface="Cambria" panose="02040503050406030204" pitchFamily="18" charset="0"/>
                <a:cs typeface="Calibri" panose="020F0502020204030204" pitchFamily="34" charset="0"/>
              </a:rPr>
              <a:t>modalitățile de transmitere și prevenire a infecției </a:t>
            </a:r>
            <a:r>
              <a:rPr lang="ro-RO" sz="2400" dirty="0">
                <a:solidFill>
                  <a:srgbClr val="FF0000"/>
                </a:solidFill>
                <a:latin typeface="Cambria" panose="02040503050406030204" pitchFamily="18" charset="0"/>
                <a:cs typeface="Calibri" panose="020F0502020204030204" pitchFamily="34" charset="0"/>
              </a:rPr>
              <a:t>HIV/SIDA</a:t>
            </a:r>
            <a:r>
              <a:rPr lang="ro-RO" sz="2400" dirty="0">
                <a:solidFill>
                  <a:schemeClr val="tx2">
                    <a:lumMod val="75000"/>
                  </a:schemeClr>
                </a:solidFill>
                <a:latin typeface="Cambria" panose="02040503050406030204" pitchFamily="18" charset="0"/>
                <a:cs typeface="Calibri" panose="020F0502020204030204" pitchFamily="34" charset="0"/>
              </a:rPr>
              <a:t>  și a importanței consilierii, testării și tratamentului.</a:t>
            </a:r>
          </a:p>
          <a:p>
            <a:pPr marL="285750" indent="-285750" algn="just">
              <a:spcAft>
                <a:spcPts val="1071"/>
              </a:spcAft>
              <a:buFont typeface="Wingdings" panose="05000000000000000000" pitchFamily="2" charset="2"/>
              <a:buChar char="v"/>
            </a:pPr>
            <a:r>
              <a:rPr lang="ro-RO" sz="2400" dirty="0">
                <a:solidFill>
                  <a:schemeClr val="tx2">
                    <a:lumMod val="75000"/>
                  </a:schemeClr>
                </a:solidFill>
                <a:latin typeface="Cambria" panose="02040503050406030204" pitchFamily="18" charset="0"/>
                <a:ea typeface="Cambria" panose="02040503050406030204" pitchFamily="18" charset="0"/>
              </a:rPr>
              <a:t>Creșterea numărului  de persoane  din populația generală informate despre HIV/SIDA.</a:t>
            </a:r>
          </a:p>
          <a:p>
            <a:pPr marL="285750" indent="-285750" algn="just">
              <a:spcAft>
                <a:spcPts val="1071"/>
              </a:spcAft>
              <a:buFont typeface="Wingdings" panose="05000000000000000000" pitchFamily="2" charset="2"/>
              <a:buChar char="v"/>
            </a:pPr>
            <a:r>
              <a:rPr lang="en-US" sz="2400" dirty="0" err="1">
                <a:solidFill>
                  <a:schemeClr val="tx2">
                    <a:lumMod val="75000"/>
                  </a:schemeClr>
                </a:solidFill>
                <a:latin typeface="Cambria" panose="02040503050406030204" pitchFamily="18" charset="0"/>
                <a:ea typeface="Cambria" panose="02040503050406030204" pitchFamily="18" charset="0"/>
              </a:rPr>
              <a:t>Combaterea</a:t>
            </a:r>
            <a:r>
              <a:rPr lang="en-US" sz="2400" dirty="0">
                <a:solidFill>
                  <a:schemeClr val="tx2">
                    <a:lumMod val="75000"/>
                  </a:schemeClr>
                </a:solidFill>
                <a:latin typeface="Cambria" panose="02040503050406030204" pitchFamily="18" charset="0"/>
                <a:ea typeface="Cambria" panose="02040503050406030204" pitchFamily="18" charset="0"/>
              </a:rPr>
              <a:t> </a:t>
            </a:r>
            <a:r>
              <a:rPr lang="en-US" sz="2400" dirty="0" err="1">
                <a:solidFill>
                  <a:schemeClr val="tx2">
                    <a:lumMod val="75000"/>
                  </a:schemeClr>
                </a:solidFill>
                <a:latin typeface="Cambria" panose="02040503050406030204" pitchFamily="18" charset="0"/>
                <a:ea typeface="Cambria" panose="02040503050406030204" pitchFamily="18" charset="0"/>
              </a:rPr>
              <a:t>stigmatiz</a:t>
            </a:r>
            <a:r>
              <a:rPr lang="ro-RO" sz="2400" dirty="0" err="1">
                <a:solidFill>
                  <a:schemeClr val="tx2">
                    <a:lumMod val="75000"/>
                  </a:schemeClr>
                </a:solidFill>
                <a:latin typeface="Cambria" panose="02040503050406030204" pitchFamily="18" charset="0"/>
                <a:ea typeface="Cambria" panose="02040503050406030204" pitchFamily="18" charset="0"/>
              </a:rPr>
              <a:t>ării</a:t>
            </a:r>
            <a:r>
              <a:rPr lang="ro-RO" sz="2400" dirty="0">
                <a:solidFill>
                  <a:schemeClr val="tx2">
                    <a:lumMod val="75000"/>
                  </a:schemeClr>
                </a:solidFill>
                <a:latin typeface="Cambria" panose="02040503050406030204" pitchFamily="18" charset="0"/>
                <a:ea typeface="Cambria" panose="02040503050406030204" pitchFamily="18" charset="0"/>
              </a:rPr>
              <a:t> și a discriminării legate de HIV/SIDA</a:t>
            </a:r>
            <a:endParaRPr lang="ro-RO" sz="2400" b="1" dirty="0">
              <a:latin typeface="Cambria" panose="02040503050406030204" pitchFamily="18" charset="0"/>
            </a:endParaRPr>
          </a:p>
          <a:p>
            <a:pPr marL="285750" indent="-285750" algn="just">
              <a:spcAft>
                <a:spcPts val="1071"/>
              </a:spcAft>
              <a:buFont typeface="Wingdings" panose="05000000000000000000" pitchFamily="2" charset="2"/>
              <a:buChar char="v"/>
            </a:pPr>
            <a:endParaRPr lang="ro-RO" sz="2400" dirty="0">
              <a:solidFill>
                <a:schemeClr val="tx2">
                  <a:lumMod val="75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xmlns="" val="8280641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magini pentru hiv aids"/>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5595" y="0"/>
            <a:ext cx="9220200" cy="6858000"/>
          </a:xfrm>
          <a:prstGeom prst="rect">
            <a:avLst/>
          </a:prstGeom>
          <a:noFill/>
          <a:ln>
            <a:noFill/>
          </a:ln>
        </p:spPr>
      </p:pic>
      <p:sp>
        <p:nvSpPr>
          <p:cNvPr id="5" name="TextBox 4"/>
          <p:cNvSpPr txBox="1"/>
          <p:nvPr/>
        </p:nvSpPr>
        <p:spPr>
          <a:xfrm>
            <a:off x="4572000" y="2819400"/>
            <a:ext cx="4542934" cy="1446550"/>
          </a:xfrm>
          <a:prstGeom prst="rect">
            <a:avLst/>
          </a:prstGeom>
          <a:ln>
            <a:noFill/>
          </a:ln>
        </p:spPr>
        <p:style>
          <a:lnRef idx="2">
            <a:schemeClr val="accent2"/>
          </a:lnRef>
          <a:fillRef idx="1">
            <a:schemeClr val="lt1"/>
          </a:fillRef>
          <a:effectRef idx="0">
            <a:schemeClr val="accent2"/>
          </a:effectRef>
          <a:fontRef idx="minor">
            <a:schemeClr val="dk1"/>
          </a:fontRef>
        </p:style>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ro-RO" sz="8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HIV/SIDA</a:t>
            </a:r>
            <a:endParaRPr lang="en-US" sz="8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6" name="Oval 5"/>
          <p:cNvSpPr/>
          <p:nvPr/>
        </p:nvSpPr>
        <p:spPr>
          <a:xfrm>
            <a:off x="6172200" y="4114800"/>
            <a:ext cx="457200" cy="533400"/>
          </a:xfrm>
          <a:prstGeom prst="ellipse">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7" name="Rectangle 6"/>
          <p:cNvSpPr/>
          <p:nvPr/>
        </p:nvSpPr>
        <p:spPr>
          <a:xfrm>
            <a:off x="4038600" y="381000"/>
            <a:ext cx="3581400" cy="584775"/>
          </a:xfrm>
          <a:prstGeom prst="rect">
            <a:avLst/>
          </a:prstGeom>
        </p:spPr>
        <p:txBody>
          <a:bodyPr wrap="square">
            <a:spAutoFit/>
          </a:bodyPr>
          <a:lstStyle/>
          <a:p>
            <a:pPr algn="just"/>
            <a:r>
              <a:rPr lang="ro-RO" sz="3200" b="1" dirty="0">
                <a:solidFill>
                  <a:schemeClr val="tx2">
                    <a:lumMod val="75000"/>
                  </a:schemeClr>
                </a:solidFill>
                <a:latin typeface="Britannic Bold" pitchFamily="34" charset="0"/>
              </a:rPr>
              <a:t>GRUPURI ŢINTĂ </a:t>
            </a:r>
            <a:r>
              <a:rPr lang="en-US" sz="3200" b="1" dirty="0">
                <a:solidFill>
                  <a:schemeClr val="tx2">
                    <a:lumMod val="75000"/>
                  </a:schemeClr>
                </a:solidFill>
                <a:latin typeface="Britannic Bold" pitchFamily="34" charset="0"/>
              </a:rPr>
              <a:t>:</a:t>
            </a:r>
            <a:endParaRPr lang="ro-RO" sz="3200" b="1" dirty="0">
              <a:solidFill>
                <a:schemeClr val="tx2">
                  <a:lumMod val="75000"/>
                </a:schemeClr>
              </a:solidFill>
              <a:latin typeface="Britannic Bold" pitchFamily="34" charset="0"/>
            </a:endParaRPr>
          </a:p>
        </p:txBody>
      </p:sp>
      <p:sp>
        <p:nvSpPr>
          <p:cNvPr id="9" name="Rectangle 8"/>
          <p:cNvSpPr/>
          <p:nvPr/>
        </p:nvSpPr>
        <p:spPr>
          <a:xfrm>
            <a:off x="4281399" y="869216"/>
            <a:ext cx="2690608" cy="400110"/>
          </a:xfrm>
          <a:prstGeom prst="rect">
            <a:avLst/>
          </a:prstGeom>
        </p:spPr>
        <p:txBody>
          <a:bodyPr wrap="none">
            <a:spAutoFit/>
          </a:bodyPr>
          <a:lstStyle/>
          <a:p>
            <a:pPr marL="285750" indent="-285750" algn="just">
              <a:spcAft>
                <a:spcPts val="1200"/>
              </a:spcAft>
              <a:buFont typeface="Wingdings" panose="05000000000000000000" pitchFamily="2" charset="2"/>
              <a:buChar char="v"/>
            </a:pPr>
            <a:r>
              <a:rPr lang="ro-RO" sz="2000" b="1" dirty="0">
                <a:solidFill>
                  <a:schemeClr val="tx2">
                    <a:lumMod val="75000"/>
                  </a:schemeClr>
                </a:solidFill>
                <a:latin typeface="Cambria" panose="02040503050406030204" pitchFamily="18" charset="0"/>
                <a:cs typeface="Calibri" panose="020F0502020204030204" pitchFamily="34" charset="0"/>
              </a:rPr>
              <a:t>Populația generală</a:t>
            </a:r>
          </a:p>
        </p:txBody>
      </p:sp>
      <p:sp>
        <p:nvSpPr>
          <p:cNvPr id="10" name="Rectangle 9"/>
          <p:cNvSpPr/>
          <p:nvPr/>
        </p:nvSpPr>
        <p:spPr>
          <a:xfrm>
            <a:off x="4281025" y="1188928"/>
            <a:ext cx="4572000" cy="3108543"/>
          </a:xfrm>
          <a:prstGeom prst="rect">
            <a:avLst/>
          </a:prstGeom>
        </p:spPr>
        <p:txBody>
          <a:bodyPr>
            <a:spAutoFit/>
          </a:bodyPr>
          <a:lstStyle/>
          <a:p>
            <a:pPr marL="285750" indent="-285750" algn="just">
              <a:buFont typeface="Wingdings" panose="05000000000000000000" pitchFamily="2" charset="2"/>
              <a:buChar char="v"/>
            </a:pPr>
            <a:r>
              <a:rPr lang="ro-RO" sz="2000" b="1" dirty="0">
                <a:solidFill>
                  <a:schemeClr val="tx2">
                    <a:lumMod val="75000"/>
                  </a:schemeClr>
                </a:solidFill>
                <a:latin typeface="Cambria" panose="02040503050406030204" pitchFamily="18" charset="0"/>
                <a:cs typeface="Calibri" panose="020F0502020204030204" pitchFamily="34" charset="0"/>
              </a:rPr>
              <a:t>Grupuri cu risc crescut:</a:t>
            </a:r>
          </a:p>
          <a:p>
            <a:pPr marL="742950" lvl="1" indent="-285750" algn="just">
              <a:buFont typeface="Wingdings" panose="05000000000000000000" pitchFamily="2" charset="2"/>
              <a:buChar char="ü"/>
            </a:pPr>
            <a:r>
              <a:rPr lang="ro-RO" sz="2000" dirty="0">
                <a:solidFill>
                  <a:schemeClr val="tx2">
                    <a:lumMod val="75000"/>
                  </a:schemeClr>
                </a:solidFill>
                <a:latin typeface="Cambria" panose="02040503050406030204" pitchFamily="18" charset="0"/>
                <a:cs typeface="Calibri" panose="020F0502020204030204" pitchFamily="34" charset="0"/>
              </a:rPr>
              <a:t>adolescenți și tineri;</a:t>
            </a:r>
          </a:p>
          <a:p>
            <a:pPr marL="742950" lvl="1" indent="-285750" algn="just">
              <a:spcAft>
                <a:spcPts val="1200"/>
              </a:spcAft>
              <a:buFont typeface="Wingdings" panose="05000000000000000000" pitchFamily="2" charset="2"/>
              <a:buChar char="ü"/>
            </a:pPr>
            <a:r>
              <a:rPr lang="ro-RO" sz="2000" dirty="0">
                <a:solidFill>
                  <a:schemeClr val="tx2">
                    <a:lumMod val="75000"/>
                  </a:schemeClr>
                </a:solidFill>
                <a:latin typeface="Cambria" panose="02040503050406030204" pitchFamily="18" charset="0"/>
                <a:cs typeface="Calibri" panose="020F0502020204030204" pitchFamily="34" charset="0"/>
              </a:rPr>
              <a:t>persoane care practică sexul comercial, bărbați care fac sex cu bărbați,  persoane aflate în detenție, gravide HIV-pozitive, transsexuali;</a:t>
            </a:r>
          </a:p>
          <a:p>
            <a:pPr marL="742950" lvl="1" indent="-285750" algn="just">
              <a:spcAft>
                <a:spcPts val="1200"/>
              </a:spcAft>
              <a:buFont typeface="Wingdings" panose="05000000000000000000" pitchFamily="2" charset="2"/>
              <a:buChar char="§"/>
            </a:pPr>
            <a:endParaRPr lang="ro-RO" dirty="0">
              <a:solidFill>
                <a:schemeClr val="tx2">
                  <a:lumMod val="75000"/>
                </a:schemeClr>
              </a:solidFill>
              <a:latin typeface="Cambria" panose="02040503050406030204" pitchFamily="18" charset="0"/>
              <a:cs typeface="Calibri" panose="020F0502020204030204" pitchFamily="34" charset="0"/>
            </a:endParaRPr>
          </a:p>
          <a:p>
            <a:pPr marL="742950" lvl="1" indent="-285750" algn="just">
              <a:spcAft>
                <a:spcPts val="1200"/>
              </a:spcAft>
              <a:buFont typeface="Wingdings" panose="05000000000000000000" pitchFamily="2" charset="2"/>
              <a:buChar char="§"/>
            </a:pPr>
            <a:endParaRPr lang="ro-RO" dirty="0">
              <a:solidFill>
                <a:schemeClr val="tx2">
                  <a:lumMod val="75000"/>
                </a:schemeClr>
              </a:solidFill>
              <a:latin typeface="Cambria" panose="02040503050406030204" pitchFamily="18" charset="0"/>
              <a:cs typeface="Calibri" panose="020F0502020204030204" pitchFamily="34" charset="0"/>
            </a:endParaRPr>
          </a:p>
        </p:txBody>
      </p:sp>
      <p:sp>
        <p:nvSpPr>
          <p:cNvPr id="11" name="Rectangle 10"/>
          <p:cNvSpPr/>
          <p:nvPr/>
        </p:nvSpPr>
        <p:spPr>
          <a:xfrm>
            <a:off x="4686007" y="4207757"/>
            <a:ext cx="4572000" cy="1446550"/>
          </a:xfrm>
          <a:prstGeom prst="rect">
            <a:avLst/>
          </a:prstGeom>
        </p:spPr>
        <p:txBody>
          <a:bodyPr>
            <a:spAutoFit/>
          </a:bodyPr>
          <a:lstStyle/>
          <a:p>
            <a:pPr marL="285750" indent="-285750" algn="just">
              <a:spcAft>
                <a:spcPts val="1200"/>
              </a:spcAft>
              <a:buFont typeface="Wingdings" panose="05000000000000000000" pitchFamily="2" charset="2"/>
              <a:buChar char="ü"/>
            </a:pPr>
            <a:r>
              <a:rPr lang="ro-RO" sz="2000" dirty="0">
                <a:solidFill>
                  <a:schemeClr val="tx2">
                    <a:lumMod val="75000"/>
                  </a:schemeClr>
                </a:solidFill>
                <a:latin typeface="Cambria" panose="02040503050406030204" pitchFamily="18" charset="0"/>
                <a:ea typeface="Cambria" panose="02040503050406030204" pitchFamily="18" charset="0"/>
                <a:cs typeface="Calibri" panose="020F0502020204030204" pitchFamily="34" charset="0"/>
              </a:rPr>
              <a:t>Persoane cu tuberculoză, infecții cu transmitere sexuală, donatori de sânge, persoane </a:t>
            </a:r>
            <a:r>
              <a:rPr lang="ro-RO" sz="2000" dirty="0" err="1">
                <a:solidFill>
                  <a:schemeClr val="tx2">
                    <a:lumMod val="75000"/>
                  </a:schemeClr>
                </a:solidFill>
                <a:latin typeface="Cambria" panose="02040503050406030204" pitchFamily="18" charset="0"/>
                <a:ea typeface="Cambria" panose="02040503050406030204" pitchFamily="18" charset="0"/>
                <a:cs typeface="Calibri" panose="020F0502020204030204" pitchFamily="34" charset="0"/>
              </a:rPr>
              <a:t>hemodializate</a:t>
            </a:r>
            <a:r>
              <a:rPr lang="ro-RO" sz="2000" b="1" dirty="0">
                <a:solidFill>
                  <a:schemeClr val="tx2">
                    <a:lumMod val="75000"/>
                  </a:schemeClr>
                </a:solidFill>
                <a:latin typeface="Cambria" panose="02040503050406030204" pitchFamily="18" charset="0"/>
                <a:ea typeface="Cambria" panose="02040503050406030204" pitchFamily="18" charset="0"/>
                <a:cs typeface="Calibri" panose="020F0502020204030204" pitchFamily="34" charset="0"/>
              </a:rPr>
              <a:t>.</a:t>
            </a:r>
          </a:p>
          <a:p>
            <a:pPr algn="just">
              <a:spcAft>
                <a:spcPts val="1200"/>
              </a:spcAft>
            </a:pPr>
            <a:endParaRPr lang="ro-RO" b="1" dirty="0">
              <a:latin typeface="Cambria" panose="02040503050406030204" pitchFamily="18" charset="0"/>
              <a:cs typeface="Calibri" panose="020F0502020204030204" pitchFamily="34" charset="0"/>
            </a:endParaRPr>
          </a:p>
        </p:txBody>
      </p:sp>
    </p:spTree>
    <p:extLst>
      <p:ext uri="{BB962C8B-B14F-4D97-AF65-F5344CB8AC3E}">
        <p14:creationId xmlns:p14="http://schemas.microsoft.com/office/powerpoint/2010/main" xmlns="" val="36713520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Imagini pentru hiv aids"/>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0"/>
            <a:ext cx="9220200" cy="6858000"/>
          </a:xfrm>
          <a:prstGeom prst="rect">
            <a:avLst/>
          </a:prstGeom>
          <a:noFill/>
          <a:ln>
            <a:noFill/>
          </a:ln>
        </p:spPr>
      </p:pic>
      <p:sp>
        <p:nvSpPr>
          <p:cNvPr id="6" name="Title 1"/>
          <p:cNvSpPr>
            <a:spLocks noGrp="1"/>
          </p:cNvSpPr>
          <p:nvPr>
            <p:ph type="title"/>
          </p:nvPr>
        </p:nvSpPr>
        <p:spPr>
          <a:xfrm>
            <a:off x="0" y="0"/>
            <a:ext cx="3606662" cy="838200"/>
          </a:xfrm>
        </p:spPr>
        <p:txBody>
          <a:bodyPr>
            <a:normAutofit/>
          </a:bodyPr>
          <a:lstStyle/>
          <a:p>
            <a:pPr algn="just"/>
            <a:r>
              <a:rPr lang="ro-RO" sz="3200" b="1" dirty="0">
                <a:solidFill>
                  <a:schemeClr val="tx2">
                    <a:lumMod val="75000"/>
                  </a:schemeClr>
                </a:solidFill>
                <a:effectLst>
                  <a:outerShdw blurRad="38100" dist="38100" dir="2700000" algn="tl">
                    <a:srgbClr val="000000">
                      <a:alpha val="43137"/>
                    </a:srgbClr>
                  </a:outerShdw>
                </a:effectLst>
                <a:latin typeface="Britannic Bold" panose="020B0903060703020204" pitchFamily="34" charset="0"/>
              </a:rPr>
              <a:t>MESAJE CHEIE :</a:t>
            </a:r>
          </a:p>
        </p:txBody>
      </p:sp>
      <p:sp>
        <p:nvSpPr>
          <p:cNvPr id="7" name="TextBox 6"/>
          <p:cNvSpPr txBox="1"/>
          <p:nvPr/>
        </p:nvSpPr>
        <p:spPr>
          <a:xfrm>
            <a:off x="4572000" y="2819400"/>
            <a:ext cx="4542934" cy="1446550"/>
          </a:xfrm>
          <a:prstGeom prst="rect">
            <a:avLst/>
          </a:prstGeom>
          <a:ln>
            <a:noFill/>
          </a:ln>
        </p:spPr>
        <p:style>
          <a:lnRef idx="2">
            <a:schemeClr val="accent2"/>
          </a:lnRef>
          <a:fillRef idx="1">
            <a:schemeClr val="lt1"/>
          </a:fillRef>
          <a:effectRef idx="0">
            <a:schemeClr val="accent2"/>
          </a:effectRef>
          <a:fontRef idx="minor">
            <a:schemeClr val="dk1"/>
          </a:fontRef>
        </p:style>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ro-RO" sz="8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rPr>
              <a:t>HIV/SIDA</a:t>
            </a:r>
            <a:endParaRPr lang="en-US" sz="8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ndParaRPr>
          </a:p>
        </p:txBody>
      </p:sp>
      <p:sp>
        <p:nvSpPr>
          <p:cNvPr id="8" name="Oval 7"/>
          <p:cNvSpPr/>
          <p:nvPr/>
        </p:nvSpPr>
        <p:spPr>
          <a:xfrm>
            <a:off x="6172199" y="4233277"/>
            <a:ext cx="671267" cy="458450"/>
          </a:xfrm>
          <a:prstGeom prst="ellipse">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9" name="Rectangle 8"/>
          <p:cNvSpPr/>
          <p:nvPr/>
        </p:nvSpPr>
        <p:spPr>
          <a:xfrm>
            <a:off x="4227347" y="0"/>
            <a:ext cx="4989922" cy="3385542"/>
          </a:xfrm>
          <a:prstGeom prst="rect">
            <a:avLst/>
          </a:prstGeom>
        </p:spPr>
        <p:txBody>
          <a:bodyPr wrap="square">
            <a:spAutoFit/>
          </a:bodyPr>
          <a:lstStyle/>
          <a:p>
            <a:pPr marL="285750" lvl="0" indent="-285750" algn="just">
              <a:lnSpc>
                <a:spcPts val="2000"/>
              </a:lnSpc>
              <a:buFont typeface="Wingdings" panose="05000000000000000000" pitchFamily="2" charset="2"/>
              <a:buChar char="v"/>
            </a:pPr>
            <a:r>
              <a:rPr lang="ro-RO" dirty="0">
                <a:solidFill>
                  <a:schemeClr val="tx2">
                    <a:lumMod val="75000"/>
                  </a:schemeClr>
                </a:solidFill>
                <a:latin typeface="Cambria" panose="02040503050406030204" pitchFamily="18" charset="0"/>
                <a:ea typeface="Cambria" panose="02040503050406030204" pitchFamily="18" charset="0"/>
              </a:rPr>
              <a:t>HIV este virusul care provoacă SIDA. Maladia poate fi  prevenită și tratată. </a:t>
            </a:r>
          </a:p>
          <a:p>
            <a:pPr marL="285750" lvl="0" indent="-285750" algn="just">
              <a:lnSpc>
                <a:spcPts val="2000"/>
              </a:lnSpc>
              <a:buFont typeface="Wingdings" panose="05000000000000000000" pitchFamily="2" charset="2"/>
              <a:buChar char="v"/>
            </a:pPr>
            <a:r>
              <a:rPr lang="ro-RO" dirty="0">
                <a:solidFill>
                  <a:schemeClr val="tx2">
                    <a:lumMod val="75000"/>
                  </a:schemeClr>
                </a:solidFill>
                <a:latin typeface="Cambria" panose="02040503050406030204" pitchFamily="18" charset="0"/>
                <a:ea typeface="Cambria" panose="02040503050406030204" pitchFamily="18" charset="0"/>
              </a:rPr>
              <a:t>HIV se poate transmite prin:</a:t>
            </a:r>
          </a:p>
          <a:p>
            <a:pPr marL="285750" lvl="0" indent="-285750" algn="just">
              <a:lnSpc>
                <a:spcPts val="2000"/>
              </a:lnSpc>
              <a:buFont typeface="Wingdings" panose="05000000000000000000" pitchFamily="2" charset="2"/>
              <a:buChar char="ü"/>
            </a:pPr>
            <a:r>
              <a:rPr lang="ro-RO" dirty="0">
                <a:solidFill>
                  <a:schemeClr val="tx2">
                    <a:lumMod val="75000"/>
                  </a:schemeClr>
                </a:solidFill>
                <a:latin typeface="Cambria" panose="02040503050406030204" pitchFamily="18" charset="0"/>
                <a:ea typeface="Cambria" panose="02040503050406030204" pitchFamily="18" charset="0"/>
              </a:rPr>
              <a:t>contact sexual neprotejat cu o persoană infectată cu HIV; </a:t>
            </a:r>
          </a:p>
          <a:p>
            <a:pPr marL="285750" lvl="0" indent="-285750" algn="just">
              <a:lnSpc>
                <a:spcPts val="2000"/>
              </a:lnSpc>
              <a:buFont typeface="Wingdings" panose="05000000000000000000" pitchFamily="2" charset="2"/>
              <a:buChar char="ü"/>
            </a:pPr>
            <a:r>
              <a:rPr lang="ro-RO" dirty="0">
                <a:solidFill>
                  <a:schemeClr val="tx2">
                    <a:lumMod val="75000"/>
                  </a:schemeClr>
                </a:solidFill>
                <a:latin typeface="Cambria" panose="02040503050406030204" pitchFamily="18" charset="0"/>
                <a:ea typeface="Cambria" panose="02040503050406030204" pitchFamily="18" charset="0"/>
              </a:rPr>
              <a:t>de la o mamă infectată la copilul ei în timpul sarcinii, nașterii sau alăptării; </a:t>
            </a:r>
          </a:p>
          <a:p>
            <a:pPr marL="285750" lvl="0" indent="-285750" algn="just">
              <a:lnSpc>
                <a:spcPts val="2000"/>
              </a:lnSpc>
              <a:buFont typeface="Wingdings" panose="05000000000000000000" pitchFamily="2" charset="2"/>
              <a:buChar char="ü"/>
            </a:pPr>
            <a:r>
              <a:rPr lang="ro-RO" dirty="0">
                <a:solidFill>
                  <a:schemeClr val="tx2">
                    <a:lumMod val="75000"/>
                  </a:schemeClr>
                </a:solidFill>
                <a:latin typeface="Cambria" panose="02040503050406030204" pitchFamily="18" charset="0"/>
                <a:ea typeface="Cambria" panose="02040503050406030204" pitchFamily="18" charset="0"/>
              </a:rPr>
              <a:t>sânge vehiculat prin seringi, ace sau alte instrumente ascuțite contaminate cu HIV sau transfuzii cu sânge contaminat cu HIV. </a:t>
            </a:r>
          </a:p>
          <a:p>
            <a:pPr marL="285750" lvl="0" indent="-285750" algn="just">
              <a:lnSpc>
                <a:spcPts val="2000"/>
              </a:lnSpc>
              <a:buFont typeface="Wingdings" panose="05000000000000000000" pitchFamily="2" charset="2"/>
              <a:buChar char="v"/>
            </a:pPr>
            <a:r>
              <a:rPr lang="ro-RO" dirty="0">
                <a:solidFill>
                  <a:schemeClr val="tx2">
                    <a:lumMod val="75000"/>
                  </a:schemeClr>
                </a:solidFill>
                <a:latin typeface="Cambria" panose="02040503050406030204" pitchFamily="18" charset="0"/>
                <a:ea typeface="Cambria" panose="02040503050406030204" pitchFamily="18" charset="0"/>
              </a:rPr>
              <a:t>Virusul nu se transmite prin contactul cu obiecte casnice, sărut sau </a:t>
            </a:r>
            <a:r>
              <a:rPr lang="ro-RO" dirty="0" err="1">
                <a:solidFill>
                  <a:schemeClr val="tx2">
                    <a:lumMod val="75000"/>
                  </a:schemeClr>
                </a:solidFill>
                <a:latin typeface="Cambria" panose="02040503050406030204" pitchFamily="18" charset="0"/>
                <a:ea typeface="Cambria" panose="02040503050406030204" pitchFamily="18" charset="0"/>
              </a:rPr>
              <a:t>îmbrățisare</a:t>
            </a:r>
            <a:r>
              <a:rPr lang="ro-RO" dirty="0">
                <a:solidFill>
                  <a:schemeClr val="tx2">
                    <a:lumMod val="75000"/>
                  </a:schemeClr>
                </a:solidFill>
                <a:latin typeface="Cambria" panose="02040503050406030204" pitchFamily="18" charset="0"/>
                <a:ea typeface="Cambria" panose="02040503050406030204" pitchFamily="18" charset="0"/>
              </a:rPr>
              <a:t>.</a:t>
            </a:r>
            <a:endParaRPr lang="en-US" b="1" dirty="0">
              <a:solidFill>
                <a:schemeClr val="tx2">
                  <a:lumMod val="75000"/>
                </a:schemeClr>
              </a:solidFill>
              <a:latin typeface="Cambria" panose="02040503050406030204" pitchFamily="18" charset="0"/>
              <a:ea typeface="Cambria" panose="02040503050406030204" pitchFamily="18" charset="0"/>
              <a:cs typeface="Times New Roman" pitchFamily="18" charset="0"/>
            </a:endParaRPr>
          </a:p>
          <a:p>
            <a:pPr algn="just"/>
            <a:endParaRPr lang="en-US" sz="1400" b="1" dirty="0">
              <a:solidFill>
                <a:schemeClr val="tx2">
                  <a:lumMod val="75000"/>
                </a:schemeClr>
              </a:solidFill>
              <a:latin typeface="Cambria" panose="02040503050406030204" pitchFamily="18" charset="0"/>
              <a:cs typeface="Times New Roman" pitchFamily="18" charset="0"/>
            </a:endParaRPr>
          </a:p>
        </p:txBody>
      </p:sp>
      <p:sp>
        <p:nvSpPr>
          <p:cNvPr id="10" name="Rectangle 9"/>
          <p:cNvSpPr/>
          <p:nvPr/>
        </p:nvSpPr>
        <p:spPr>
          <a:xfrm>
            <a:off x="4466734" y="4233277"/>
            <a:ext cx="4572000" cy="2246769"/>
          </a:xfrm>
          <a:prstGeom prst="rect">
            <a:avLst/>
          </a:prstGeom>
        </p:spPr>
        <p:txBody>
          <a:bodyPr>
            <a:spAutoFit/>
          </a:bodyPr>
          <a:lstStyle/>
          <a:p>
            <a:pPr marL="285750" indent="-285750" algn="just">
              <a:lnSpc>
                <a:spcPts val="2100"/>
              </a:lnSpc>
              <a:buFont typeface="Wingdings" panose="05000000000000000000" pitchFamily="2" charset="2"/>
              <a:buChar char="v"/>
            </a:pPr>
            <a:r>
              <a:rPr lang="ro-RO" dirty="0">
                <a:solidFill>
                  <a:schemeClr val="tx2">
                    <a:lumMod val="75000"/>
                  </a:schemeClr>
                </a:solidFill>
                <a:latin typeface="Cambria" panose="02040503050406030204" pitchFamily="18" charset="0"/>
              </a:rPr>
              <a:t>Toate </a:t>
            </a:r>
            <a:r>
              <a:rPr lang="en-US" dirty="0" err="1">
                <a:solidFill>
                  <a:schemeClr val="tx2">
                    <a:lumMod val="75000"/>
                  </a:schemeClr>
                </a:solidFill>
                <a:latin typeface="Cambria" panose="02040503050406030204" pitchFamily="18" charset="0"/>
              </a:rPr>
              <a:t>femeile</a:t>
            </a:r>
            <a:r>
              <a:rPr lang="en-US" dirty="0">
                <a:solidFill>
                  <a:schemeClr val="tx2">
                    <a:lumMod val="75000"/>
                  </a:schemeClr>
                </a:solidFill>
                <a:latin typeface="Cambria" panose="02040503050406030204" pitchFamily="18" charset="0"/>
              </a:rPr>
              <a:t> </a:t>
            </a:r>
            <a:r>
              <a:rPr lang="ro-RO" dirty="0">
                <a:solidFill>
                  <a:schemeClr val="tx2">
                    <a:lumMod val="75000"/>
                  </a:schemeClr>
                </a:solidFill>
                <a:latin typeface="Cambria" panose="02040503050406030204" pitchFamily="18" charset="0"/>
              </a:rPr>
              <a:t>însărcinate ar trebui să se informeze cu privire la HIV. Femeile, partenerii sau membrii familiei lor ar putea fi </a:t>
            </a:r>
            <a:r>
              <a:rPr lang="ro-RO" dirty="0" err="1">
                <a:solidFill>
                  <a:schemeClr val="tx2">
                    <a:lumMod val="75000"/>
                  </a:schemeClr>
                </a:solidFill>
                <a:latin typeface="Cambria" panose="02040503050406030204" pitchFamily="18" charset="0"/>
              </a:rPr>
              <a:t>infectaţi</a:t>
            </a:r>
            <a:r>
              <a:rPr lang="ro-RO" dirty="0">
                <a:solidFill>
                  <a:schemeClr val="tx2">
                    <a:lumMod val="75000"/>
                  </a:schemeClr>
                </a:solidFill>
                <a:latin typeface="Cambria" panose="02040503050406030204" pitchFamily="18" charset="0"/>
              </a:rPr>
              <a:t> cu HIV și </a:t>
            </a:r>
            <a:r>
              <a:rPr lang="en-US" dirty="0">
                <a:solidFill>
                  <a:schemeClr val="tx2">
                    <a:lumMod val="75000"/>
                  </a:schemeClr>
                </a:solidFill>
                <a:latin typeface="Cambria" panose="02040503050406030204" pitchFamily="18" charset="0"/>
              </a:rPr>
              <a:t>de </a:t>
            </a:r>
            <a:r>
              <a:rPr lang="en-US" dirty="0" err="1">
                <a:solidFill>
                  <a:schemeClr val="tx2">
                    <a:lumMod val="75000"/>
                  </a:schemeClr>
                </a:solidFill>
                <a:latin typeface="Cambria" panose="02040503050406030204" pitchFamily="18" charset="0"/>
              </a:rPr>
              <a:t>aceea</a:t>
            </a:r>
            <a:r>
              <a:rPr lang="en-US" dirty="0">
                <a:solidFill>
                  <a:schemeClr val="tx2">
                    <a:lumMod val="75000"/>
                  </a:schemeClr>
                </a:solidFill>
                <a:latin typeface="Cambria" panose="02040503050406030204" pitchFamily="18" charset="0"/>
              </a:rPr>
              <a:t> </a:t>
            </a:r>
            <a:r>
              <a:rPr lang="en-US" dirty="0" err="1">
                <a:solidFill>
                  <a:schemeClr val="tx2">
                    <a:lumMod val="75000"/>
                  </a:schemeClr>
                </a:solidFill>
                <a:latin typeface="Cambria" panose="02040503050406030204" pitchFamily="18" charset="0"/>
              </a:rPr>
              <a:t>este</a:t>
            </a:r>
            <a:r>
              <a:rPr lang="en-US" dirty="0">
                <a:solidFill>
                  <a:schemeClr val="tx2">
                    <a:lumMod val="75000"/>
                  </a:schemeClr>
                </a:solidFill>
                <a:latin typeface="Cambria" panose="02040503050406030204" pitchFamily="18" charset="0"/>
              </a:rPr>
              <a:t> </a:t>
            </a:r>
            <a:r>
              <a:rPr lang="en-US" dirty="0" err="1">
                <a:solidFill>
                  <a:schemeClr val="tx2">
                    <a:lumMod val="75000"/>
                  </a:schemeClr>
                </a:solidFill>
                <a:latin typeface="Cambria" panose="02040503050406030204" pitchFamily="18" charset="0"/>
              </a:rPr>
              <a:t>indicat</a:t>
            </a:r>
            <a:r>
              <a:rPr lang="ro-RO" dirty="0">
                <a:solidFill>
                  <a:schemeClr val="tx2">
                    <a:lumMod val="75000"/>
                  </a:schemeClr>
                </a:solidFill>
                <a:latin typeface="Cambria" panose="02040503050406030204" pitchFamily="18" charset="0"/>
              </a:rPr>
              <a:t> să efectueze testare</a:t>
            </a:r>
            <a:r>
              <a:rPr lang="en-US" dirty="0">
                <a:solidFill>
                  <a:schemeClr val="tx2">
                    <a:lumMod val="75000"/>
                  </a:schemeClr>
                </a:solidFill>
                <a:latin typeface="Cambria" panose="02040503050406030204" pitchFamily="18" charset="0"/>
              </a:rPr>
              <a:t>a</a:t>
            </a:r>
            <a:r>
              <a:rPr lang="ro-RO" dirty="0">
                <a:solidFill>
                  <a:schemeClr val="tx2">
                    <a:lumMod val="75000"/>
                  </a:schemeClr>
                </a:solidFill>
                <a:latin typeface="Cambria" panose="02040503050406030204" pitchFamily="18" charset="0"/>
              </a:rPr>
              <a:t> HIV și să beneficieze de consiliere pentru a </a:t>
            </a:r>
            <a:r>
              <a:rPr lang="ro-RO" dirty="0" err="1">
                <a:solidFill>
                  <a:schemeClr val="tx2">
                    <a:lumMod val="75000"/>
                  </a:schemeClr>
                </a:solidFill>
                <a:latin typeface="Cambria" panose="02040503050406030204" pitchFamily="18" charset="0"/>
              </a:rPr>
              <a:t>învăţa</a:t>
            </a:r>
            <a:r>
              <a:rPr lang="ro-RO" dirty="0">
                <a:solidFill>
                  <a:schemeClr val="tx2">
                    <a:lumMod val="75000"/>
                  </a:schemeClr>
                </a:solidFill>
                <a:latin typeface="Cambria" panose="02040503050406030204" pitchFamily="18" charset="0"/>
              </a:rPr>
              <a:t> cum să se protejeze și să aibă grijă de ele însele, de copiii </a:t>
            </a:r>
            <a:r>
              <a:rPr lang="ro-RO" dirty="0" err="1">
                <a:solidFill>
                  <a:schemeClr val="tx2">
                    <a:lumMod val="75000"/>
                  </a:schemeClr>
                </a:solidFill>
                <a:latin typeface="Cambria" panose="02040503050406030204" pitchFamily="18" charset="0"/>
              </a:rPr>
              <a:t>şi</a:t>
            </a:r>
            <a:r>
              <a:rPr lang="ro-RO" dirty="0">
                <a:solidFill>
                  <a:schemeClr val="tx2">
                    <a:lumMod val="75000"/>
                  </a:schemeClr>
                </a:solidFill>
                <a:latin typeface="Cambria" panose="02040503050406030204" pitchFamily="18" charset="0"/>
              </a:rPr>
              <a:t> membrii familiei lor. </a:t>
            </a:r>
          </a:p>
        </p:txBody>
      </p:sp>
    </p:spTree>
    <p:extLst>
      <p:ext uri="{BB962C8B-B14F-4D97-AF65-F5344CB8AC3E}">
        <p14:creationId xmlns:p14="http://schemas.microsoft.com/office/powerpoint/2010/main" xmlns="" val="38333293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magini pentru hiv aids"/>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8100" y="0"/>
            <a:ext cx="9220200" cy="6858000"/>
          </a:xfrm>
          <a:prstGeom prst="rect">
            <a:avLst/>
          </a:prstGeom>
          <a:noFill/>
          <a:ln>
            <a:noFill/>
          </a:ln>
        </p:spPr>
      </p:pic>
      <p:sp>
        <p:nvSpPr>
          <p:cNvPr id="5" name="TextBox 4"/>
          <p:cNvSpPr txBox="1"/>
          <p:nvPr/>
        </p:nvSpPr>
        <p:spPr>
          <a:xfrm>
            <a:off x="4572000" y="2819400"/>
            <a:ext cx="4542934" cy="1446550"/>
          </a:xfrm>
          <a:prstGeom prst="rect">
            <a:avLst/>
          </a:prstGeom>
          <a:ln>
            <a:noFill/>
          </a:ln>
        </p:spPr>
        <p:style>
          <a:lnRef idx="2">
            <a:schemeClr val="accent2"/>
          </a:lnRef>
          <a:fillRef idx="1">
            <a:schemeClr val="lt1"/>
          </a:fillRef>
          <a:effectRef idx="0">
            <a:schemeClr val="accent2"/>
          </a:effectRef>
          <a:fontRef idx="minor">
            <a:schemeClr val="dk1"/>
          </a:fontRef>
        </p:style>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ro-RO" sz="8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rPr>
              <a:t>HIV/SIDA</a:t>
            </a:r>
            <a:endParaRPr lang="en-US" sz="8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ndParaRPr>
          </a:p>
        </p:txBody>
      </p:sp>
      <p:sp>
        <p:nvSpPr>
          <p:cNvPr id="6" name="Oval 5"/>
          <p:cNvSpPr/>
          <p:nvPr/>
        </p:nvSpPr>
        <p:spPr>
          <a:xfrm>
            <a:off x="5710679" y="4114800"/>
            <a:ext cx="1143000" cy="610850"/>
          </a:xfrm>
          <a:prstGeom prst="ellipse">
            <a:avLst/>
          </a:prstGeom>
          <a:ln>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7" name="Title 1"/>
          <p:cNvSpPr>
            <a:spLocks noGrp="1"/>
          </p:cNvSpPr>
          <p:nvPr>
            <p:ph type="title"/>
          </p:nvPr>
        </p:nvSpPr>
        <p:spPr>
          <a:xfrm>
            <a:off x="0" y="0"/>
            <a:ext cx="3606662" cy="838200"/>
          </a:xfrm>
        </p:spPr>
        <p:txBody>
          <a:bodyPr>
            <a:normAutofit/>
          </a:bodyPr>
          <a:lstStyle/>
          <a:p>
            <a:pPr algn="just"/>
            <a:r>
              <a:rPr lang="ro-RO" sz="3200" b="1" dirty="0">
                <a:solidFill>
                  <a:schemeClr val="tx2">
                    <a:lumMod val="75000"/>
                  </a:schemeClr>
                </a:solidFill>
                <a:effectLst>
                  <a:outerShdw blurRad="38100" dist="38100" dir="2700000" algn="tl">
                    <a:srgbClr val="000000">
                      <a:alpha val="43137"/>
                    </a:srgbClr>
                  </a:outerShdw>
                </a:effectLst>
                <a:latin typeface="Britannic Bold" panose="020B0903060703020204" pitchFamily="34" charset="0"/>
              </a:rPr>
              <a:t>MESAJE CHEIE :</a:t>
            </a:r>
          </a:p>
        </p:txBody>
      </p:sp>
      <p:sp>
        <p:nvSpPr>
          <p:cNvPr id="8" name="Rectangle 7"/>
          <p:cNvSpPr/>
          <p:nvPr/>
        </p:nvSpPr>
        <p:spPr>
          <a:xfrm>
            <a:off x="3319975" y="9212"/>
            <a:ext cx="5829300" cy="1754326"/>
          </a:xfrm>
          <a:prstGeom prst="rect">
            <a:avLst/>
          </a:prstGeom>
        </p:spPr>
        <p:txBody>
          <a:bodyPr wrap="square">
            <a:spAutoFit/>
          </a:bodyPr>
          <a:lstStyle/>
          <a:p>
            <a:pPr marL="285750" indent="-285750" algn="just">
              <a:buFont typeface="Wingdings" panose="05000000000000000000" pitchFamily="2" charset="2"/>
              <a:buChar char="v"/>
            </a:pPr>
            <a:r>
              <a:rPr lang="ro-RO" dirty="0">
                <a:solidFill>
                  <a:schemeClr val="tx2">
                    <a:lumMod val="75000"/>
                  </a:schemeClr>
                </a:solidFill>
                <a:latin typeface="Cambria" panose="02040503050406030204" pitchFamily="18" charset="0"/>
              </a:rPr>
              <a:t>Toți copiii născuți din mame HIV-pozitive sau din părinți cu simptome, semne sau stări asociate cu infecția HIV trebuie să fie testați. Dacă se constată că sunt HIV-pozitivi, </a:t>
            </a:r>
            <a:r>
              <a:rPr lang="ro-RO" dirty="0" err="1">
                <a:solidFill>
                  <a:schemeClr val="tx2">
                    <a:lumMod val="75000"/>
                  </a:schemeClr>
                </a:solidFill>
                <a:latin typeface="Cambria" panose="02040503050406030204" pitchFamily="18" charset="0"/>
              </a:rPr>
              <a:t>parinții</a:t>
            </a:r>
            <a:r>
              <a:rPr lang="ro-RO" dirty="0">
                <a:solidFill>
                  <a:schemeClr val="tx2">
                    <a:lumMod val="75000"/>
                  </a:schemeClr>
                </a:solidFill>
                <a:latin typeface="Cambria" panose="02040503050406030204" pitchFamily="18" charset="0"/>
              </a:rPr>
              <a:t>  ar trebui să fie îndrumați pentru ca aceștia să beneficieze  îngrijiri adecvate,  tratament și de suport psihologic.  </a:t>
            </a:r>
            <a:endParaRPr lang="en-US" dirty="0">
              <a:solidFill>
                <a:schemeClr val="tx2">
                  <a:lumMod val="75000"/>
                </a:schemeClr>
              </a:solidFill>
              <a:latin typeface="Cambria" panose="02040503050406030204" pitchFamily="18" charset="0"/>
            </a:endParaRPr>
          </a:p>
        </p:txBody>
      </p:sp>
      <p:sp>
        <p:nvSpPr>
          <p:cNvPr id="9" name="Rectangle 8"/>
          <p:cNvSpPr/>
          <p:nvPr/>
        </p:nvSpPr>
        <p:spPr>
          <a:xfrm>
            <a:off x="4601066" y="1676400"/>
            <a:ext cx="4542934" cy="1477328"/>
          </a:xfrm>
          <a:prstGeom prst="rect">
            <a:avLst/>
          </a:prstGeom>
        </p:spPr>
        <p:txBody>
          <a:bodyPr wrap="square">
            <a:spAutoFit/>
          </a:bodyPr>
          <a:lstStyle/>
          <a:p>
            <a:pPr marL="285750" lvl="0" indent="-285750" algn="just">
              <a:buFont typeface="Wingdings" panose="05000000000000000000" pitchFamily="2" charset="2"/>
              <a:buChar char="v"/>
            </a:pPr>
            <a:r>
              <a:rPr lang="ro-RO" dirty="0">
                <a:solidFill>
                  <a:schemeClr val="tx2">
                    <a:lumMod val="75000"/>
                  </a:schemeClr>
                </a:solidFill>
                <a:latin typeface="Cambria" panose="02040503050406030204" pitchFamily="18" charset="0"/>
              </a:rPr>
              <a:t>Copiii și adolescenții ar trebui să participe activ la luarea și punerea în aplicare a deciziilor privind prevenirea, îngrijirea și sprijinul celor infectați cu  HIV, din familiile și comunitățile lor.</a:t>
            </a:r>
            <a:endParaRPr lang="en-US" dirty="0">
              <a:solidFill>
                <a:schemeClr val="tx2">
                  <a:lumMod val="75000"/>
                </a:schemeClr>
              </a:solidFill>
              <a:latin typeface="Cambria" panose="02040503050406030204" pitchFamily="18" charset="0"/>
            </a:endParaRPr>
          </a:p>
        </p:txBody>
      </p:sp>
      <p:sp>
        <p:nvSpPr>
          <p:cNvPr id="11" name="Rectangle 10"/>
          <p:cNvSpPr/>
          <p:nvPr/>
        </p:nvSpPr>
        <p:spPr>
          <a:xfrm>
            <a:off x="4542934" y="4310151"/>
            <a:ext cx="4542934" cy="1200329"/>
          </a:xfrm>
          <a:prstGeom prst="rect">
            <a:avLst/>
          </a:prstGeom>
        </p:spPr>
        <p:txBody>
          <a:bodyPr wrap="square">
            <a:spAutoFit/>
          </a:bodyPr>
          <a:lstStyle/>
          <a:p>
            <a:pPr marL="285750" lvl="0" indent="-285750">
              <a:buFont typeface="Wingdings" panose="05000000000000000000" pitchFamily="2" charset="2"/>
              <a:buChar char="v"/>
            </a:pPr>
            <a:r>
              <a:rPr lang="ro-RO" dirty="0">
                <a:solidFill>
                  <a:schemeClr val="tx2">
                    <a:lumMod val="75000"/>
                  </a:schemeClr>
                </a:solidFill>
                <a:latin typeface="Cambria" panose="02040503050406030204" pitchFamily="18" charset="0"/>
              </a:rPr>
              <a:t>Familiile afectate </a:t>
            </a:r>
            <a:r>
              <a:rPr lang="en-US" dirty="0">
                <a:solidFill>
                  <a:schemeClr val="tx2">
                    <a:lumMod val="75000"/>
                  </a:schemeClr>
                </a:solidFill>
                <a:latin typeface="Cambria" panose="02040503050406030204" pitchFamily="18" charset="0"/>
              </a:rPr>
              <a:t>de</a:t>
            </a:r>
            <a:r>
              <a:rPr lang="ro-RO" dirty="0">
                <a:solidFill>
                  <a:schemeClr val="tx2">
                    <a:lumMod val="75000"/>
                  </a:schemeClr>
                </a:solidFill>
                <a:latin typeface="Cambria" panose="02040503050406030204" pitchFamily="18" charset="0"/>
              </a:rPr>
              <a:t> HIV </a:t>
            </a:r>
            <a:r>
              <a:rPr lang="en-US" dirty="0">
                <a:solidFill>
                  <a:schemeClr val="tx2">
                    <a:lumMod val="75000"/>
                  </a:schemeClr>
                </a:solidFill>
                <a:latin typeface="Cambria" panose="02040503050406030204" pitchFamily="18" charset="0"/>
              </a:rPr>
              <a:t>au</a:t>
            </a:r>
            <a:r>
              <a:rPr lang="ro-RO" dirty="0">
                <a:solidFill>
                  <a:schemeClr val="tx2">
                    <a:lumMod val="75000"/>
                  </a:schemeClr>
                </a:solidFill>
                <a:latin typeface="Cambria" panose="02040503050406030204" pitchFamily="18" charset="0"/>
              </a:rPr>
              <a:t> nevoie de sprijin financiar și servicii de asistență socială pentru a avea grijă de membrii familiei</a:t>
            </a:r>
            <a:r>
              <a:rPr lang="en-US" dirty="0">
                <a:solidFill>
                  <a:schemeClr val="tx2">
                    <a:lumMod val="75000"/>
                  </a:schemeClr>
                </a:solidFill>
                <a:latin typeface="Cambria" panose="02040503050406030204" pitchFamily="18" charset="0"/>
              </a:rPr>
              <a:t>.</a:t>
            </a:r>
            <a:r>
              <a:rPr lang="ro-RO" dirty="0">
                <a:solidFill>
                  <a:schemeClr val="tx2">
                    <a:lumMod val="75000"/>
                  </a:schemeClr>
                </a:solidFill>
                <a:latin typeface="Cambria" panose="02040503050406030204" pitchFamily="18" charset="0"/>
              </a:rPr>
              <a:t> </a:t>
            </a:r>
            <a:endParaRPr lang="en-US" dirty="0">
              <a:solidFill>
                <a:schemeClr val="tx2">
                  <a:lumMod val="75000"/>
                </a:schemeClr>
              </a:solidFill>
              <a:latin typeface="Cambria" panose="02040503050406030204" pitchFamily="18" charset="0"/>
            </a:endParaRPr>
          </a:p>
        </p:txBody>
      </p:sp>
      <p:sp>
        <p:nvSpPr>
          <p:cNvPr id="13" name="Rectangle 12"/>
          <p:cNvSpPr/>
          <p:nvPr/>
        </p:nvSpPr>
        <p:spPr>
          <a:xfrm>
            <a:off x="4572000" y="5380911"/>
            <a:ext cx="4506798" cy="1477328"/>
          </a:xfrm>
          <a:prstGeom prst="rect">
            <a:avLst/>
          </a:prstGeom>
        </p:spPr>
        <p:txBody>
          <a:bodyPr wrap="square">
            <a:spAutoFit/>
          </a:bodyPr>
          <a:lstStyle/>
          <a:p>
            <a:pPr marL="285750" indent="-285750" algn="just">
              <a:buFont typeface="Wingdings" panose="05000000000000000000" pitchFamily="2" charset="2"/>
              <a:buChar char="v"/>
            </a:pPr>
            <a:r>
              <a:rPr lang="ro-RO" dirty="0">
                <a:solidFill>
                  <a:schemeClr val="tx2">
                    <a:lumMod val="75000"/>
                  </a:schemeClr>
                </a:solidFill>
                <a:latin typeface="Cambria" panose="02040503050406030204" pitchFamily="18" charset="0"/>
              </a:rPr>
              <a:t>Părinții, profesorii, ar trebui să ofere adolescenților un mediu sigur și să–i îndrume să-și formeze aptitudini sănătoase, să facă alegeri corecte și să aibă un comportament sănătos.</a:t>
            </a:r>
            <a:endParaRPr lang="en-US" dirty="0">
              <a:solidFill>
                <a:schemeClr val="tx2">
                  <a:lumMod val="75000"/>
                </a:schemeClr>
              </a:solidFill>
              <a:latin typeface="Cambria" panose="02040503050406030204" pitchFamily="18" charset="0"/>
            </a:endParaRPr>
          </a:p>
        </p:txBody>
      </p:sp>
    </p:spTree>
    <p:extLst>
      <p:ext uri="{BB962C8B-B14F-4D97-AF65-F5344CB8AC3E}">
        <p14:creationId xmlns:p14="http://schemas.microsoft.com/office/powerpoint/2010/main" xmlns="" val="18847008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556</TotalTime>
  <Words>1048</Words>
  <Application>Microsoft Office PowerPoint</Application>
  <PresentationFormat>On-screen Show (4:3)</PresentationFormat>
  <Paragraphs>136</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Slide 1</vt:lpstr>
      <vt:lpstr>Slide 2</vt:lpstr>
      <vt:lpstr>Slide 3</vt:lpstr>
      <vt:lpstr>Slide 4</vt:lpstr>
      <vt:lpstr>Slide 5</vt:lpstr>
      <vt:lpstr>Slide 6</vt:lpstr>
      <vt:lpstr>Slide 7</vt:lpstr>
      <vt:lpstr>MESAJE CHEIE :</vt:lpstr>
      <vt:lpstr>MESAJE CHEIE :</vt:lpstr>
      <vt:lpstr>MESAJE CHEIE :</vt:lpstr>
      <vt:lpstr>Slide 11</vt:lpstr>
      <vt:lpstr>Slide 12</vt:lpstr>
      <vt:lpstr>Slide 13</vt:lpstr>
      <vt:lpstr>Slide 14</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Emilia Alexandru</dc:creator>
  <cp:lastModifiedBy>elenap</cp:lastModifiedBy>
  <cp:revision>78</cp:revision>
  <dcterms:created xsi:type="dcterms:W3CDTF">2006-08-16T00:00:00Z</dcterms:created>
  <dcterms:modified xsi:type="dcterms:W3CDTF">2019-11-07T08:06:37Z</dcterms:modified>
</cp:coreProperties>
</file>