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
  </p:notesMasterIdLst>
  <p:handoutMasterIdLst>
    <p:handoutMasterId r:id="rId14"/>
  </p:handoutMasterIdLst>
  <p:sldIdLst>
    <p:sldId id="256" r:id="rId2"/>
    <p:sldId id="267" r:id="rId3"/>
    <p:sldId id="272" r:id="rId4"/>
    <p:sldId id="274" r:id="rId5"/>
    <p:sldId id="277" r:id="rId6"/>
    <p:sldId id="278" r:id="rId7"/>
    <p:sldId id="276" r:id="rId8"/>
    <p:sldId id="258" r:id="rId9"/>
    <p:sldId id="259" r:id="rId10"/>
    <p:sldId id="273" r:id="rId11"/>
    <p:sldId id="264"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0000"/>
    <a:srgbClr val="00CCFF"/>
    <a:srgbClr val="0099FF"/>
    <a:srgbClr val="336699"/>
    <a:srgbClr val="006699"/>
    <a:srgbClr val="0066CC"/>
    <a:srgbClr val="33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353" autoAdjust="0"/>
  </p:normalViewPr>
  <p:slideViewPr>
    <p:cSldViewPr>
      <p:cViewPr>
        <p:scale>
          <a:sx n="96" d="100"/>
          <a:sy n="96" d="100"/>
        </p:scale>
        <p:origin x="-780" y="2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572451-943F-46B0-A303-1CD54D80A08A}" type="datetimeFigureOut">
              <a:rPr lang="en-US" smtClean="0"/>
              <a:pPr/>
              <a:t>5/28/2019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8138217-5119-4C39-ACA6-56158CECD276}" type="slidenum">
              <a:rPr lang="en-US" smtClean="0"/>
              <a:pPr/>
              <a:t>‹#›</a:t>
            </a:fld>
            <a:endParaRPr lang="en-US"/>
          </a:p>
        </p:txBody>
      </p:sp>
    </p:spTree>
    <p:extLst>
      <p:ext uri="{BB962C8B-B14F-4D97-AF65-F5344CB8AC3E}">
        <p14:creationId xmlns:p14="http://schemas.microsoft.com/office/powerpoint/2010/main" xmlns="" val="15472158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22F679-2FB0-4514-8973-121218D84D94}" type="datetimeFigureOut">
              <a:rPr lang="en-US" smtClean="0"/>
              <a:pPr/>
              <a:t>5/28/2019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F56237-DB2A-4A89-8E19-52D35A7BC5B7}" type="slidenum">
              <a:rPr lang="en-US" smtClean="0"/>
              <a:pPr/>
              <a:t>‹#›</a:t>
            </a:fld>
            <a:endParaRPr lang="en-US"/>
          </a:p>
        </p:txBody>
      </p:sp>
    </p:spTree>
    <p:extLst>
      <p:ext uri="{BB962C8B-B14F-4D97-AF65-F5344CB8AC3E}">
        <p14:creationId xmlns:p14="http://schemas.microsoft.com/office/powerpoint/2010/main" xmlns="" val="13244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530"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22531" name="Rectangle 3"/>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22532" name="Rectangle 4"/>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22533" name="Rectangle 5"/>
          <p:cNvSpPr>
            <a:spLocks noGrp="1" noChangeArrowheads="1"/>
          </p:cNvSpPr>
          <p:nvPr>
            <p:ph type="sldNum" sz="quarter" idx="4"/>
          </p:nvPr>
        </p:nvSpPr>
        <p:spPr>
          <a:xfrm>
            <a:off x="6553200" y="6248400"/>
            <a:ext cx="1905000" cy="457200"/>
          </a:xfrm>
        </p:spPr>
        <p:txBody>
          <a:bodyPr/>
          <a:lstStyle>
            <a:lvl1pPr>
              <a:defRPr/>
            </a:lvl1pPr>
          </a:lstStyle>
          <a:p>
            <a:fld id="{EE713ADF-08E6-49D9-8B62-882A29595F50}" type="slidenum">
              <a:rPr lang="en-US"/>
              <a:pPr/>
              <a:t>‹#›</a:t>
            </a:fld>
            <a:endParaRPr lang="en-US"/>
          </a:p>
        </p:txBody>
      </p:sp>
      <p:grpSp>
        <p:nvGrpSpPr>
          <p:cNvPr id="22534" name="Group 6"/>
          <p:cNvGrpSpPr>
            <a:grpSpLocks/>
          </p:cNvGrpSpPr>
          <p:nvPr/>
        </p:nvGrpSpPr>
        <p:grpSpPr bwMode="auto">
          <a:xfrm>
            <a:off x="0" y="914400"/>
            <a:ext cx="8686800" cy="2514600"/>
            <a:chOff x="0" y="576"/>
            <a:chExt cx="5472" cy="1584"/>
          </a:xfrm>
        </p:grpSpPr>
        <p:sp>
          <p:nvSpPr>
            <p:cNvPr id="2253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endParaRPr lang="en-US"/>
            </a:p>
          </p:txBody>
        </p:sp>
        <p:sp>
          <p:nvSpPr>
            <p:cNvPr id="2253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2253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2253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2253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grpSp>
      <p:sp>
        <p:nvSpPr>
          <p:cNvPr id="22540"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A5D6E3A-F8CD-4AB7-B5E8-A1AADD87480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1732AB-2C0A-4943-A742-2D5CD8B054E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31863" y="96838"/>
            <a:ext cx="7678737" cy="599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946150" y="6248400"/>
            <a:ext cx="1905000" cy="457200"/>
          </a:xfrm>
        </p:spPr>
        <p:txBody>
          <a:bodyPr/>
          <a:lstStyle>
            <a:lvl1pPr>
              <a:defRPr/>
            </a:lvl1pPr>
          </a:lstStyle>
          <a:p>
            <a:endParaRPr lang="en-US"/>
          </a:p>
        </p:txBody>
      </p:sp>
      <p:sp>
        <p:nvSpPr>
          <p:cNvPr id="4" name="Footer Placeholder 3"/>
          <p:cNvSpPr>
            <a:spLocks noGrp="1"/>
          </p:cNvSpPr>
          <p:nvPr>
            <p:ph type="ftr" sz="quarter" idx="11"/>
          </p:nvPr>
        </p:nvSpPr>
        <p:spPr>
          <a:xfrm>
            <a:off x="33528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705600" y="6248400"/>
            <a:ext cx="1905000" cy="457200"/>
          </a:xfrm>
        </p:spPr>
        <p:txBody>
          <a:bodyPr/>
          <a:lstStyle>
            <a:lvl1pPr>
              <a:defRPr/>
            </a:lvl1pPr>
          </a:lstStyle>
          <a:p>
            <a:fld id="{BAF5EAA7-D4C9-4F47-AE21-14EE79FE531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3A06AA-5AEE-4A5F-95AF-711F8EDF08A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3BB1E17-F1BC-45FF-96FB-8771DDEFA1E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9939D3B-8055-4F30-98E6-8D0371A242F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ED01BFB-273F-4B53-A132-9DAD6A1197F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7E685CE-EDA4-47A1-B729-EEA68FED669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455F1DE-5C48-43A6-91EB-53AC3D6C42E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9C40B5E-D3D4-439B-B42E-2DFCB3F794D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41350F-74BC-4C8D-82C9-173C7716F0F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21507"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2150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50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21511"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21512"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F3654BDF-2DE0-4A31-A7E5-0E08A6C494AC}" type="slidenum">
              <a:rPr lang="en-US"/>
              <a:pPr/>
              <a:t>‹#›</a:t>
            </a:fld>
            <a:endParaRPr lang="en-US"/>
          </a:p>
        </p:txBody>
      </p:sp>
      <p:sp>
        <p:nvSpPr>
          <p:cNvPr id="21513"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21514"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bhf.org.uk/european-cardiovascular-disease-statistics-2017%20(4).pdf" TargetMode="External"/><Relationship Id="rId2" Type="http://schemas.openxmlformats.org/officeDocument/2006/relationships/hyperlink" Target="http://www.who.i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file:///C:\Users\Hp_Robot\Documents\HTA\maymeasure.com_files\mmm2018-2.p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whleague.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2286000"/>
            <a:ext cx="6324600" cy="2209799"/>
          </a:xfrm>
        </p:spPr>
        <p:txBody>
          <a:bodyPr/>
          <a:lstStyle/>
          <a:p>
            <a:pPr algn="ctr"/>
            <a:r>
              <a:rPr lang="ro-RO" sz="3600" dirty="0" smtClean="0">
                <a:solidFill>
                  <a:srgbClr val="CC0000"/>
                </a:solidFill>
                <a:effectLst>
                  <a:outerShdw blurRad="38100" dist="38100" dir="2700000" algn="tl">
                    <a:srgbClr val="000000">
                      <a:alpha val="43137"/>
                    </a:srgbClr>
                  </a:outerShdw>
                </a:effectLst>
                <a:latin typeface="Arial Rounded MT Bold" pitchFamily="34" charset="0"/>
              </a:rPr>
              <a:t>ZIUAMONDIA</a:t>
            </a:r>
            <a:r>
              <a:rPr lang="ro-RO" sz="3600" b="1" dirty="0" smtClean="0">
                <a:solidFill>
                  <a:srgbClr val="CC0000"/>
                </a:solidFill>
                <a:effectLst>
                  <a:outerShdw blurRad="38100" dist="38100" dir="2700000" algn="tl">
                    <a:srgbClr val="000000">
                      <a:alpha val="43137"/>
                    </a:srgbClr>
                  </a:outerShdw>
                </a:effectLst>
                <a:latin typeface="Arial Rounded MT Bold" pitchFamily="34" charset="0"/>
              </a:rPr>
              <a:t>LĂ </a:t>
            </a:r>
            <a:r>
              <a:rPr lang="ro-RO" sz="3600" dirty="0" smtClean="0">
                <a:solidFill>
                  <a:srgbClr val="CC0000"/>
                </a:solidFill>
                <a:effectLst>
                  <a:outerShdw blurRad="38100" dist="38100" dir="2700000" algn="tl">
                    <a:srgbClr val="000000">
                      <a:alpha val="43137"/>
                    </a:srgbClr>
                  </a:outerShdw>
                </a:effectLst>
                <a:latin typeface="Arial Rounded MT Bold" pitchFamily="34" charset="0"/>
              </a:rPr>
              <a:t/>
            </a:r>
            <a:br>
              <a:rPr lang="ro-RO" sz="3600" dirty="0" smtClean="0">
                <a:solidFill>
                  <a:srgbClr val="CC0000"/>
                </a:solidFill>
                <a:effectLst>
                  <a:outerShdw blurRad="38100" dist="38100" dir="2700000" algn="tl">
                    <a:srgbClr val="000000">
                      <a:alpha val="43137"/>
                    </a:srgbClr>
                  </a:outerShdw>
                </a:effectLst>
                <a:latin typeface="Arial Rounded MT Bold" pitchFamily="34" charset="0"/>
              </a:rPr>
            </a:br>
            <a:r>
              <a:rPr lang="ro-RO" sz="3600" dirty="0" smtClean="0">
                <a:solidFill>
                  <a:srgbClr val="CC0000"/>
                </a:solidFill>
                <a:effectLst>
                  <a:outerShdw blurRad="38100" dist="38100" dir="2700000" algn="tl">
                    <a:srgbClr val="000000">
                      <a:alpha val="43137"/>
                    </a:srgbClr>
                  </a:outerShdw>
                </a:effectLst>
                <a:latin typeface="Arial Rounded MT Bold" pitchFamily="34" charset="0"/>
              </a:rPr>
              <a:t>DE LUPTĂ ÎMPOTRIVA HIPERTENSIUNII</a:t>
            </a:r>
            <a:r>
              <a:rPr lang="en-US" sz="3600" dirty="0" smtClean="0">
                <a:solidFill>
                  <a:srgbClr val="CC0000"/>
                </a:solidFill>
                <a:effectLst>
                  <a:outerShdw blurRad="38100" dist="38100" dir="2700000" algn="tl">
                    <a:srgbClr val="000000">
                      <a:alpha val="43137"/>
                    </a:srgbClr>
                  </a:outerShdw>
                </a:effectLst>
                <a:latin typeface="Arial Rounded MT Bold" pitchFamily="34" charset="0"/>
              </a:rPr>
              <a:t> 2019</a:t>
            </a:r>
            <a:r>
              <a:rPr lang="ro-RO" sz="3600" dirty="0" smtClean="0">
                <a:solidFill>
                  <a:srgbClr val="CC0000"/>
                </a:solidFill>
                <a:effectLst>
                  <a:outerShdw blurRad="38100" dist="38100" dir="2700000" algn="tl">
                    <a:srgbClr val="000000">
                      <a:alpha val="43137"/>
                    </a:srgbClr>
                  </a:outerShdw>
                </a:effectLst>
                <a:latin typeface="Arial Rounded MT Bold" pitchFamily="34" charset="0"/>
              </a:rPr>
              <a:t/>
            </a:r>
            <a:br>
              <a:rPr lang="ro-RO" sz="3600" dirty="0" smtClean="0">
                <a:solidFill>
                  <a:srgbClr val="CC0000"/>
                </a:solidFill>
                <a:effectLst>
                  <a:outerShdw blurRad="38100" dist="38100" dir="2700000" algn="tl">
                    <a:srgbClr val="000000">
                      <a:alpha val="43137"/>
                    </a:srgbClr>
                  </a:outerShdw>
                </a:effectLst>
                <a:latin typeface="Arial Rounded MT Bold" pitchFamily="34" charset="0"/>
              </a:rPr>
            </a:br>
            <a:r>
              <a:rPr lang="ro-RO" sz="3600" dirty="0" smtClean="0">
                <a:solidFill>
                  <a:srgbClr val="CC0000"/>
                </a:solidFill>
                <a:effectLst>
                  <a:outerShdw blurRad="38100" dist="38100" dir="2700000" algn="tl">
                    <a:srgbClr val="000000">
                      <a:alpha val="43137"/>
                    </a:srgbClr>
                  </a:outerShdw>
                </a:effectLst>
                <a:latin typeface="Arial Rounded MT Bold" pitchFamily="34" charset="0"/>
              </a:rPr>
              <a:t>17 mai</a:t>
            </a:r>
            <a:r>
              <a:rPr lang="ro-RO" sz="3600" dirty="0">
                <a:solidFill>
                  <a:srgbClr val="00B0F0"/>
                </a:solidFill>
                <a:effectLst>
                  <a:outerShdw blurRad="38100" dist="38100" dir="2700000" algn="tl">
                    <a:srgbClr val="000000">
                      <a:alpha val="43137"/>
                    </a:srgbClr>
                  </a:outerShdw>
                </a:effectLst>
                <a:latin typeface="Arial Rounded MT Bold" pitchFamily="34" charset="0"/>
              </a:rPr>
              <a:t/>
            </a:r>
            <a:br>
              <a:rPr lang="ro-RO" sz="3600" dirty="0">
                <a:solidFill>
                  <a:srgbClr val="00B0F0"/>
                </a:solidFill>
                <a:effectLst>
                  <a:outerShdw blurRad="38100" dist="38100" dir="2700000" algn="tl">
                    <a:srgbClr val="000000">
                      <a:alpha val="43137"/>
                    </a:srgbClr>
                  </a:outerShdw>
                </a:effectLst>
                <a:latin typeface="Arial Rounded MT Bold" pitchFamily="34" charset="0"/>
              </a:rPr>
            </a:br>
            <a:r>
              <a:rPr lang="en-US" sz="2000" dirty="0">
                <a:solidFill>
                  <a:srgbClr val="3399FF"/>
                </a:solidFill>
              </a:rPr>
              <a:t/>
            </a:r>
            <a:br>
              <a:rPr lang="en-US" sz="2000" dirty="0">
                <a:solidFill>
                  <a:srgbClr val="3399FF"/>
                </a:solidFill>
              </a:rPr>
            </a:br>
            <a:r>
              <a:rPr lang="ro-RO" sz="2000" dirty="0"/>
              <a:t/>
            </a:r>
            <a:br>
              <a:rPr lang="ro-RO" sz="2000" dirty="0"/>
            </a:br>
            <a:endParaRPr lang="en-US" sz="2000" dirty="0">
              <a:solidFill>
                <a:schemeClr val="tx2"/>
              </a:solidFill>
              <a:latin typeface="+mj-lt"/>
              <a:ea typeface="+mj-ea"/>
              <a:cs typeface="+mj-cs"/>
            </a:endParaRPr>
          </a:p>
        </p:txBody>
      </p:sp>
      <p:pic>
        <p:nvPicPr>
          <p:cNvPr id="2053" name="Picture 5"/>
          <p:cNvPicPr>
            <a:picLocks noGrp="1" noChangeAspect="1" noChangeArrowheads="1"/>
          </p:cNvPicPr>
          <p:nvPr>
            <p:ph type="subTitle" idx="1"/>
          </p:nvPr>
        </p:nvPicPr>
        <p:blipFill>
          <a:blip r:embed="rId2" cstate="print"/>
          <a:srcRect/>
          <a:stretch>
            <a:fillRect/>
          </a:stretch>
        </p:blipFill>
        <p:spPr>
          <a:xfrm>
            <a:off x="914400" y="304800"/>
            <a:ext cx="1371600" cy="1328738"/>
          </a:xfrm>
          <a:noFill/>
          <a:ln/>
        </p:spPr>
      </p:pic>
      <p:pic>
        <p:nvPicPr>
          <p:cNvPr id="2054" name="Picture 6"/>
          <p:cNvPicPr>
            <a:picLocks noChangeAspect="1" noChangeArrowheads="1"/>
          </p:cNvPicPr>
          <p:nvPr/>
        </p:nvPicPr>
        <p:blipFill>
          <a:blip r:embed="rId3" cstate="print"/>
          <a:srcRect/>
          <a:stretch>
            <a:fillRect/>
          </a:stretch>
        </p:blipFill>
        <p:spPr bwMode="auto">
          <a:xfrm>
            <a:off x="5029200" y="381000"/>
            <a:ext cx="3581400" cy="1256231"/>
          </a:xfrm>
          <a:prstGeom prst="rect">
            <a:avLst/>
          </a:prstGeom>
          <a:noFill/>
          <a:ln w="9525">
            <a:noFill/>
            <a:miter lim="800000"/>
            <a:headEnd/>
            <a:tailEnd/>
          </a:ln>
          <a:effectLst/>
        </p:spPr>
      </p:pic>
      <p:pic>
        <p:nvPicPr>
          <p:cNvPr id="7" name="Picture 6" descr="Logo.jpg"/>
          <p:cNvPicPr/>
          <p:nvPr/>
        </p:nvPicPr>
        <p:blipFill>
          <a:blip r:embed="rId4" cstate="print"/>
          <a:stretch>
            <a:fillRect/>
          </a:stretch>
        </p:blipFill>
        <p:spPr>
          <a:xfrm>
            <a:off x="5638800" y="4800600"/>
            <a:ext cx="3093720" cy="1524000"/>
          </a:xfrm>
          <a:prstGeom prst="rect">
            <a:avLst/>
          </a:prstGeom>
        </p:spPr>
      </p:pic>
      <p:pic>
        <p:nvPicPr>
          <p:cNvPr id="11266" name="Picture 2" descr="Image result for world hypertension day"/>
          <p:cNvPicPr>
            <a:picLocks noChangeAspect="1" noChangeArrowheads="1"/>
          </p:cNvPicPr>
          <p:nvPr/>
        </p:nvPicPr>
        <p:blipFill>
          <a:blip r:embed="rId5" cstate="print"/>
          <a:srcRect/>
          <a:stretch>
            <a:fillRect/>
          </a:stretch>
        </p:blipFill>
        <p:spPr bwMode="auto">
          <a:xfrm>
            <a:off x="304800" y="4419600"/>
            <a:ext cx="3048000" cy="1905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z="2000" dirty="0" smtClean="0">
                <a:solidFill>
                  <a:srgbClr val="00CCFF"/>
                </a:solidFill>
                <a:effectLst>
                  <a:outerShdw blurRad="38100" dist="38100" dir="2700000" algn="tl">
                    <a:srgbClr val="000000">
                      <a:alpha val="43137"/>
                    </a:srgbClr>
                  </a:outerShdw>
                </a:effectLst>
              </a:rPr>
              <a:t>Acțiuni de sănătate publică recomandate de WHL  și ISH pentru Organizații Naționale</a:t>
            </a:r>
            <a:endParaRPr lang="ro-RO" sz="2000" dirty="0">
              <a:solidFill>
                <a:srgbClr val="00CC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09601" y="1981200"/>
            <a:ext cx="8001000" cy="4114800"/>
          </a:xfrm>
        </p:spPr>
        <p:txBody>
          <a:bodyPr/>
          <a:lstStyle/>
          <a:p>
            <a:r>
              <a:rPr lang="vi-VN" sz="1400" dirty="0" smtClean="0"/>
              <a:t>Creșterea gradului de conștientizare </a:t>
            </a:r>
            <a:r>
              <a:rPr lang="ro-RO" sz="1400" dirty="0" smtClean="0"/>
              <a:t>a faptului că </a:t>
            </a:r>
            <a:r>
              <a:rPr lang="vi-VN" sz="1400" dirty="0" smtClean="0"/>
              <a:t>hipertensiunea arterial</a:t>
            </a:r>
            <a:r>
              <a:rPr lang="ro-RO" sz="1400" dirty="0" smtClean="0"/>
              <a:t>ă</a:t>
            </a:r>
            <a:r>
              <a:rPr lang="vi-VN" sz="1400" dirty="0" smtClean="0"/>
              <a:t> </a:t>
            </a:r>
            <a:r>
              <a:rPr lang="ro-RO" sz="1400" dirty="0" smtClean="0"/>
              <a:t>poate fi</a:t>
            </a:r>
            <a:r>
              <a:rPr lang="vi-VN" sz="1400" dirty="0" smtClean="0"/>
              <a:t> </a:t>
            </a:r>
            <a:r>
              <a:rPr lang="ro-RO" sz="1400" dirty="0" smtClean="0"/>
              <a:t>î</a:t>
            </a:r>
            <a:r>
              <a:rPr lang="vi-VN" sz="1400" dirty="0" smtClean="0"/>
              <a:t>n mare m</a:t>
            </a:r>
            <a:r>
              <a:rPr lang="ro-RO" sz="1400" dirty="0" smtClean="0"/>
              <a:t>ă</a:t>
            </a:r>
            <a:r>
              <a:rPr lang="vi-VN" sz="1400" dirty="0" smtClean="0"/>
              <a:t>sur</a:t>
            </a:r>
            <a:r>
              <a:rPr lang="ro-RO" sz="1400" dirty="0" smtClean="0"/>
              <a:t>ă</a:t>
            </a:r>
            <a:r>
              <a:rPr lang="vi-VN" sz="1400" dirty="0" smtClean="0"/>
              <a:t> prevenit</a:t>
            </a:r>
            <a:r>
              <a:rPr lang="ro-RO" sz="1400" dirty="0" smtClean="0"/>
              <a:t>ă și că reprezintă </a:t>
            </a:r>
            <a:r>
              <a:rPr lang="vi-VN" sz="1400" dirty="0" smtClean="0"/>
              <a:t>o amenințare constantă pentru starea de bine</a:t>
            </a:r>
            <a:r>
              <a:rPr lang="ro-RO" sz="1400" dirty="0" smtClean="0"/>
              <a:t>, fiind principală</a:t>
            </a:r>
            <a:r>
              <a:rPr lang="vi-VN" sz="1400" dirty="0" smtClean="0"/>
              <a:t> </a:t>
            </a:r>
            <a:r>
              <a:rPr lang="ro-RO" sz="1400" dirty="0" smtClean="0"/>
              <a:t>cauză de </a:t>
            </a:r>
            <a:r>
              <a:rPr lang="vi-VN" sz="1400" dirty="0" smtClean="0"/>
              <a:t>deces și invaliditate</a:t>
            </a:r>
            <a:r>
              <a:rPr lang="ro-RO" sz="1400" dirty="0" smtClean="0"/>
              <a:t> la nivel mondial</a:t>
            </a:r>
          </a:p>
          <a:p>
            <a:endParaRPr lang="ro-RO" sz="1400" dirty="0" smtClean="0"/>
          </a:p>
          <a:p>
            <a:r>
              <a:rPr lang="vi-VN" sz="1400" dirty="0" smtClean="0"/>
              <a:t>Creșterea gradului de conștientizare că hipertensiunea arterială este în mare parte cauzat</a:t>
            </a:r>
            <a:r>
              <a:rPr lang="ro-RO" sz="1400" dirty="0" smtClean="0"/>
              <a:t>ă </a:t>
            </a:r>
            <a:r>
              <a:rPr lang="vi-VN" sz="1400" dirty="0" smtClean="0"/>
              <a:t>de </a:t>
            </a:r>
            <a:r>
              <a:rPr lang="ro-RO" sz="1400" dirty="0" smtClean="0"/>
              <a:t>alimentația</a:t>
            </a:r>
            <a:r>
              <a:rPr lang="vi-VN" sz="1400" dirty="0" smtClean="0"/>
              <a:t> nesănătoasă, lipsa activit</a:t>
            </a:r>
            <a:r>
              <a:rPr lang="ro-RO" sz="1400" dirty="0" smtClean="0"/>
              <a:t>ăț</a:t>
            </a:r>
            <a:r>
              <a:rPr lang="vi-VN" sz="1400" dirty="0" smtClean="0"/>
              <a:t>ii fizice, obezitate și consumul excesiv de alcool</a:t>
            </a:r>
            <a:endParaRPr lang="ro-RO" sz="1400" dirty="0" smtClean="0"/>
          </a:p>
          <a:p>
            <a:endParaRPr lang="ro-RO" sz="1400" dirty="0" smtClean="0"/>
          </a:p>
          <a:p>
            <a:r>
              <a:rPr lang="ro-RO" sz="1400" dirty="0" smtClean="0"/>
              <a:t>Advocacy</a:t>
            </a:r>
            <a:r>
              <a:rPr lang="vi-VN" sz="1400" dirty="0" smtClean="0"/>
              <a:t> pentru politici publice sănătoase eficiente care</a:t>
            </a:r>
            <a:r>
              <a:rPr lang="ro-RO" sz="1400" dirty="0" smtClean="0"/>
              <a:t> </a:t>
            </a:r>
            <a:r>
              <a:rPr lang="vi-VN" sz="1400" dirty="0" smtClean="0"/>
              <a:t>puse în aplicare ar putea împiedica în mare măsură apariția hipertensiunii arteriale</a:t>
            </a:r>
            <a:endParaRPr lang="ro-RO" sz="1400" dirty="0" smtClean="0"/>
          </a:p>
          <a:p>
            <a:endParaRPr lang="ro-RO" sz="1400" dirty="0" smtClean="0"/>
          </a:p>
          <a:p>
            <a:r>
              <a:rPr lang="vi-VN" sz="1400" dirty="0" smtClean="0"/>
              <a:t>Creșterea gradului de conștientizare </a:t>
            </a:r>
            <a:r>
              <a:rPr lang="ro-RO" sz="1400" dirty="0" smtClean="0"/>
              <a:t>a faptului </a:t>
            </a:r>
            <a:r>
              <a:rPr lang="vi-VN" sz="1400" dirty="0" smtClean="0"/>
              <a:t>că hipertensiunea arterială poate fi detectată cu ușurință și fără costuri </a:t>
            </a:r>
            <a:r>
              <a:rPr lang="ro-RO" sz="1400" dirty="0" smtClean="0"/>
              <a:t>mari </a:t>
            </a:r>
          </a:p>
          <a:p>
            <a:endParaRPr lang="ro-RO" sz="1400" dirty="0" smtClean="0"/>
          </a:p>
          <a:p>
            <a:r>
              <a:rPr lang="ro-RO" sz="1400" dirty="0" smtClean="0"/>
              <a:t>P</a:t>
            </a:r>
            <a:r>
              <a:rPr lang="vi-VN" sz="1400" dirty="0" smtClean="0"/>
              <a:t>rograme pentru </a:t>
            </a:r>
            <a:r>
              <a:rPr lang="ro-RO" sz="1400" dirty="0" smtClean="0"/>
              <a:t>ca </a:t>
            </a:r>
            <a:r>
              <a:rPr lang="vi-VN" sz="1400" dirty="0" smtClean="0"/>
              <a:t>toți adulții să aibă evaluări periodice a tensiunii arteriale</a:t>
            </a:r>
            <a:r>
              <a:rPr lang="ro-RO" sz="1400" dirty="0" smtClean="0"/>
              <a:t>,</a:t>
            </a:r>
            <a:r>
              <a:rPr lang="vi-VN" sz="1400" dirty="0" smtClean="0"/>
              <a:t> </a:t>
            </a:r>
            <a:r>
              <a:rPr lang="ro-RO" sz="1400" dirty="0" smtClean="0"/>
              <a:t>pentru </a:t>
            </a:r>
            <a:r>
              <a:rPr lang="vi-VN" sz="1400" dirty="0" smtClean="0"/>
              <a:t>gestionarea eficientă a hipertensiunii arteriale</a:t>
            </a:r>
            <a:endParaRPr lang="ro-RO" sz="1400" dirty="0" smtClean="0"/>
          </a:p>
          <a:p>
            <a:endParaRPr lang="ro-RO" sz="1400" dirty="0" smtClean="0"/>
          </a:p>
          <a:p>
            <a:r>
              <a:rPr lang="vi-VN" sz="1400" dirty="0" smtClean="0"/>
              <a:t>Advoca</a:t>
            </a:r>
            <a:r>
              <a:rPr lang="ro-RO" sz="1400" dirty="0" smtClean="0"/>
              <a:t>cy</a:t>
            </a:r>
            <a:r>
              <a:rPr lang="vi-VN" sz="1400" dirty="0" smtClean="0"/>
              <a:t> pentru medicamente antihipertensive accesibile accesibile tuturor</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381000" y="914400"/>
            <a:ext cx="8229600" cy="5105400"/>
          </a:xfrm>
        </p:spPr>
        <p:txBody>
          <a:bodyPr/>
          <a:lstStyle/>
          <a:p>
            <a:pPr algn="ctr">
              <a:lnSpc>
                <a:spcPct val="80000"/>
              </a:lnSpc>
              <a:buFont typeface="Wingdings" pitchFamily="2" charset="2"/>
              <a:buNone/>
            </a:pPr>
            <a:r>
              <a:rPr lang="ro-RO" sz="1800" b="1" dirty="0"/>
              <a:t>Reference List</a:t>
            </a:r>
            <a:r>
              <a:rPr lang="ro-RO" sz="1800" dirty="0"/>
              <a:t> </a:t>
            </a:r>
          </a:p>
          <a:p>
            <a:pPr>
              <a:buNone/>
            </a:pPr>
            <a:endParaRPr lang="ro-RO" sz="1600" baseline="30000" dirty="0" smtClean="0"/>
          </a:p>
          <a:p>
            <a:endParaRPr lang="ro-RO" sz="1600" baseline="30000" dirty="0" smtClean="0"/>
          </a:p>
          <a:p>
            <a:endParaRPr lang="ro-RO" sz="1600" baseline="30000" dirty="0" smtClean="0"/>
          </a:p>
          <a:p>
            <a:endParaRPr lang="ro-RO" sz="1600" baseline="30000" dirty="0" smtClean="0"/>
          </a:p>
          <a:p>
            <a:pPr>
              <a:buFont typeface="+mj-lt"/>
              <a:buAutoNum type="arabicPeriod"/>
            </a:pPr>
            <a:r>
              <a:rPr lang="en-US" sz="1400" dirty="0" smtClean="0"/>
              <a:t>World Health Statistics 2012, </a:t>
            </a:r>
            <a:r>
              <a:rPr lang="en-US" sz="1400" dirty="0" smtClean="0">
                <a:hlinkClick r:id="rId2"/>
              </a:rPr>
              <a:t>www.who.int</a:t>
            </a:r>
            <a:endParaRPr lang="ro-RO" sz="1400" dirty="0" smtClean="0"/>
          </a:p>
          <a:p>
            <a:pPr>
              <a:buFont typeface="+mj-lt"/>
              <a:buAutoNum type="arabicPeriod"/>
            </a:pPr>
            <a:r>
              <a:rPr lang="en-US" sz="1400" dirty="0" smtClean="0"/>
              <a:t>Wilkins E, Wilson L, </a:t>
            </a:r>
            <a:r>
              <a:rPr lang="en-US" sz="1400" dirty="0" err="1" smtClean="0"/>
              <a:t>Wickramasinghe</a:t>
            </a:r>
            <a:r>
              <a:rPr lang="en-US" sz="1400" dirty="0" smtClean="0"/>
              <a:t> K, </a:t>
            </a:r>
            <a:r>
              <a:rPr lang="en-US" sz="1400" dirty="0" err="1" smtClean="0"/>
              <a:t>Bhatnagar</a:t>
            </a:r>
            <a:r>
              <a:rPr lang="en-US" sz="1400" dirty="0" smtClean="0"/>
              <a:t> P, Leal J, </a:t>
            </a:r>
            <a:r>
              <a:rPr lang="en-US" sz="1400" dirty="0" err="1" smtClean="0"/>
              <a:t>Luengo</a:t>
            </a:r>
            <a:r>
              <a:rPr lang="en-US" sz="1400" dirty="0" smtClean="0"/>
              <a:t>-Fernandez R, Burns R, </a:t>
            </a:r>
            <a:r>
              <a:rPr lang="en-US" sz="1400" dirty="0" err="1" smtClean="0"/>
              <a:t>Rayner</a:t>
            </a:r>
            <a:r>
              <a:rPr lang="en-US" sz="1400" dirty="0" smtClean="0"/>
              <a:t> M, Townsend N, (2017). European Cardiovascular Disease Statistics 2017. European Heart Network, Brussels, </a:t>
            </a:r>
            <a:r>
              <a:rPr lang="en-US" sz="1400" dirty="0" smtClean="0">
                <a:hlinkClick r:id="rId3"/>
              </a:rPr>
              <a:t>http://wwwbhf.org.uk/european-cardiovascular-disease-statistics-2017%20(4).pdf</a:t>
            </a:r>
            <a:endParaRPr lang="en-US" sz="1400" dirty="0" smtClean="0"/>
          </a:p>
          <a:p>
            <a:pPr>
              <a:buFont typeface="+mj-lt"/>
              <a:buAutoNum type="arabicPeriod"/>
            </a:pPr>
            <a:r>
              <a:rPr lang="en-US" sz="1400" dirty="0" smtClean="0"/>
              <a:t>Mills Kt, Bundy JD, Kelly TN, Reed JE, Kearny PM, Reynolds K, Chen J, He J Global </a:t>
            </a:r>
            <a:r>
              <a:rPr lang="en-US" sz="1400" dirty="0" err="1" smtClean="0"/>
              <a:t>Dispatities</a:t>
            </a:r>
            <a:r>
              <a:rPr lang="en-US" sz="1400" dirty="0" smtClean="0"/>
              <a:t> of Hypertension Prevalence and Control, Circulation, 2016; 134:441-450 </a:t>
            </a:r>
            <a:endParaRPr lang="ro-RO" sz="1400" dirty="0" smtClean="0"/>
          </a:p>
          <a:p>
            <a:pPr>
              <a:buFont typeface="+mj-lt"/>
              <a:buAutoNum type="arabicPeriod"/>
            </a:pPr>
            <a:r>
              <a:rPr lang="ro-RO" sz="1400" dirty="0" smtClean="0"/>
              <a:t>Global Health Estimates 2016 disease burden by Cause, age, Sex, and by Country and Region, 2000-2016, Geneva, World health Organization, 2018</a:t>
            </a:r>
            <a:endParaRPr lang="en-US" sz="1400" dirty="0" smtClean="0"/>
          </a:p>
          <a:p>
            <a:pPr>
              <a:buFont typeface="+mj-lt"/>
              <a:buAutoNum type="arabicPeriod"/>
            </a:pPr>
            <a:r>
              <a:rPr lang="en-US" sz="1400" dirty="0" smtClean="0"/>
              <a:t>Lim SS, </a:t>
            </a:r>
            <a:r>
              <a:rPr lang="en-US" sz="1400" dirty="0" err="1" smtClean="0"/>
              <a:t>Vos</a:t>
            </a:r>
            <a:r>
              <a:rPr lang="en-US" sz="1400" dirty="0" smtClean="0"/>
              <a:t> T, Flaxman AD, </a:t>
            </a:r>
            <a:r>
              <a:rPr lang="en-US" sz="1400" dirty="0" err="1" smtClean="0"/>
              <a:t>Danaei</a:t>
            </a:r>
            <a:r>
              <a:rPr lang="en-US" sz="1400" dirty="0" smtClean="0"/>
              <a:t> G, Shibuya K, Adair-</a:t>
            </a:r>
            <a:r>
              <a:rPr lang="en-US" sz="1400" dirty="0" err="1" smtClean="0"/>
              <a:t>Rohani</a:t>
            </a:r>
            <a:r>
              <a:rPr lang="en-US" sz="1400" dirty="0" smtClean="0"/>
              <a:t> H et al. A comparative risk assessment of burden of disease and injury attributable to 67 risk factors and risk factor clusters in 21 regions, 1990-2010: a systematic analysis for the Global Burden of Disease Study 2010. Lancet 2013; 380(9859):2224-2260</a:t>
            </a:r>
            <a:endParaRPr lang="ro-RO" sz="1400" dirty="0" smtClean="0"/>
          </a:p>
          <a:p>
            <a:pPr>
              <a:lnSpc>
                <a:spcPct val="80000"/>
              </a:lnSpc>
              <a:buFont typeface="+mj-lt"/>
              <a:buAutoNum type="arabicPeriod"/>
            </a:pPr>
            <a:r>
              <a:rPr lang="en-US" sz="1400" dirty="0" smtClean="0"/>
              <a:t>World Health Organization. A global brief on hypertension: silent killer, global public health crisis. World Health Day 2013. Report, 1-39. 2013. Geneva, Switzerland, World Health Organization. </a:t>
            </a:r>
            <a:endParaRPr lang="ro-RO" sz="1400" dirty="0" smtClean="0"/>
          </a:p>
          <a:p>
            <a:pPr>
              <a:lnSpc>
                <a:spcPct val="80000"/>
              </a:lnSpc>
              <a:buFont typeface="+mj-lt"/>
              <a:buAutoNum type="arabicPeriod"/>
            </a:pPr>
            <a:r>
              <a:rPr lang="en-US" sz="1400" dirty="0" smtClean="0"/>
              <a:t>Ibrahim MM, </a:t>
            </a:r>
            <a:r>
              <a:rPr lang="en-US" sz="1400" dirty="0" err="1" smtClean="0"/>
              <a:t>Damasceno</a:t>
            </a:r>
            <a:r>
              <a:rPr lang="en-US" sz="1400" dirty="0" smtClean="0"/>
              <a:t> A. Hypertension in developing countries. Lancet 2012; 380(9841):611-619. </a:t>
            </a:r>
            <a:endParaRPr lang="ro-RO" sz="1400" dirty="0" smtClean="0"/>
          </a:p>
          <a:p>
            <a:pPr>
              <a:lnSpc>
                <a:spcPct val="80000"/>
              </a:lnSpc>
              <a:buFont typeface="+mj-lt"/>
              <a:buAutoNum type="arabicPeriod"/>
            </a:pPr>
            <a:r>
              <a:rPr lang="en-US" sz="1400" dirty="0" err="1" smtClean="0"/>
              <a:t>Perkovic</a:t>
            </a:r>
            <a:r>
              <a:rPr lang="en-US" sz="1400" dirty="0" smtClean="0"/>
              <a:t> V, Huxley R, Wu Y, </a:t>
            </a:r>
            <a:r>
              <a:rPr lang="en-US" sz="1400" dirty="0" err="1" smtClean="0"/>
              <a:t>Prabhakaran</a:t>
            </a:r>
            <a:r>
              <a:rPr lang="en-US" sz="1400" dirty="0" smtClean="0"/>
              <a:t> D, </a:t>
            </a:r>
            <a:r>
              <a:rPr lang="en-US" sz="1400" dirty="0" err="1" smtClean="0"/>
              <a:t>MacMahon</a:t>
            </a:r>
            <a:r>
              <a:rPr lang="en-US" sz="1400" dirty="0" smtClean="0"/>
              <a:t> S. The burden of blood pressure-related disease: a neglected priority for global health. Hypertension 2007; 50(6):991-997</a:t>
            </a:r>
            <a:endParaRPr lang="ro-RO" sz="1400" dirty="0" smtClean="0"/>
          </a:p>
          <a:p>
            <a:pPr>
              <a:lnSpc>
                <a:spcPct val="80000"/>
              </a:lnSpc>
              <a:buNone/>
            </a:pPr>
            <a:endParaRPr lang="en-US" sz="1600" dirty="0" smtClean="0"/>
          </a:p>
          <a:p>
            <a:pPr>
              <a:lnSpc>
                <a:spcPct val="80000"/>
              </a:lnSpc>
            </a:pPr>
            <a:endParaRPr lang="en-US" sz="1600" dirty="0" smtClean="0"/>
          </a:p>
          <a:p>
            <a:pPr>
              <a:lnSpc>
                <a:spcPct val="80000"/>
              </a:lnSpc>
              <a:buFont typeface="Wingdings" pitchFamily="2" charset="2"/>
              <a:buAutoNum type="arabicParenBoth"/>
            </a:pPr>
            <a:endParaRPr lang="ro-RO" sz="1600" dirty="0" smtClean="0"/>
          </a:p>
          <a:p>
            <a:pPr>
              <a:lnSpc>
                <a:spcPct val="80000"/>
              </a:lnSpc>
              <a:buNone/>
            </a:pPr>
            <a:endParaRPr lang="en-US" sz="1600" dirty="0" smtClean="0"/>
          </a:p>
          <a:p>
            <a:pPr>
              <a:lnSpc>
                <a:spcPct val="80000"/>
              </a:lnSpc>
            </a:pPr>
            <a:endParaRPr lang="en-US" sz="1600" dirty="0" smtClean="0"/>
          </a:p>
          <a:p>
            <a:pPr>
              <a:lnSpc>
                <a:spcPct val="80000"/>
              </a:lnSpc>
              <a:buFont typeface="Wingdings" pitchFamily="2" charset="2"/>
              <a:buAutoNum type="arabicParenBoth"/>
            </a:pPr>
            <a:endParaRPr lang="en-US" sz="1600" dirty="0"/>
          </a:p>
          <a:p>
            <a:pPr>
              <a:lnSpc>
                <a:spcPct val="80000"/>
              </a:lnSpc>
              <a:buFont typeface="Wingdings" pitchFamily="2" charset="2"/>
              <a:buNone/>
            </a:pP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458200" cy="4572000"/>
          </a:xfrm>
        </p:spPr>
        <p:txBody>
          <a:bodyPr/>
          <a:lstStyle/>
          <a:p>
            <a:pPr marL="0" algn="just">
              <a:spcBef>
                <a:spcPts val="0"/>
              </a:spcBef>
              <a:buNone/>
            </a:pPr>
            <a:r>
              <a:rPr lang="ro-RO" sz="1800" b="1" i="1" dirty="0" smtClean="0"/>
              <a:t>Daniel Lackland                                                                                           </a:t>
            </a:r>
            <a:r>
              <a:rPr lang="ro-RO" sz="1800" dirty="0" smtClean="0"/>
              <a:t>Președinte WHL</a:t>
            </a:r>
          </a:p>
          <a:p>
            <a:pPr algn="just"/>
            <a:endParaRPr lang="ro-RO" sz="1600" dirty="0" smtClean="0"/>
          </a:p>
          <a:p>
            <a:pPr marL="0" indent="0" algn="just">
              <a:spcBef>
                <a:spcPts val="0"/>
              </a:spcBef>
            </a:pPr>
            <a:r>
              <a:rPr lang="ro-RO" sz="1800" dirty="0" smtClean="0"/>
              <a:t> “Primul trimestru al anului 2019 a inclus numeroase măsuri de prevenire si control al hipertensiunii arteriale cu un impact extrem de important. Aceste realizări excelente sunt rezultatele colaborării în curs de desfășurare la nivel mondial. Este fantastic să putem evidenția realizările societăților membre ale WHL și partenerilor. WHL este foarte entuziasmată de colaborarea cu partenerul nostru, </a:t>
            </a:r>
            <a:r>
              <a:rPr lang="ro-RO" sz="1800" i="1" dirty="0" smtClean="0"/>
              <a:t>Societatea Internațională de Hipertensiune</a:t>
            </a:r>
            <a:r>
              <a:rPr lang="ro-RO" sz="1800" dirty="0" smtClean="0"/>
              <a:t>, în cadrul </a:t>
            </a:r>
            <a:r>
              <a:rPr lang="ro-RO" sz="1800" b="1" dirty="0" smtClean="0"/>
              <a:t>Măsurătorilor din Luna Mai 2019</a:t>
            </a:r>
            <a:r>
              <a:rPr lang="ro-RO" sz="1800" dirty="0" smtClean="0"/>
              <a:t>. În plus, Ziua Mondială a Hipertensiunii va continua cu tema </a:t>
            </a:r>
            <a:r>
              <a:rPr lang="ro-RO" sz="1800" b="1" i="1" dirty="0" smtClean="0"/>
              <a:t>„Cunoaște-ți numerele!“ </a:t>
            </a:r>
            <a:r>
              <a:rPr lang="ro-RO" sz="1800" dirty="0" smtClean="0"/>
              <a:t>în efortul global de a crește gradul de conștientizare privind hipertensiunea arterială. </a:t>
            </a:r>
            <a:r>
              <a:rPr lang="ro-RO" sz="1800" b="1" dirty="0" smtClean="0"/>
              <a:t>Concursul de Artă WHL al Copiilor </a:t>
            </a:r>
            <a:r>
              <a:rPr lang="ro-RO" sz="1800" dirty="0" smtClean="0"/>
              <a:t>este o componentă nouă de conștientizare a WHD 2019. Ambele inițiative sunt importante în promovarea controlului hipertensiunii arteriale și prevenirii în întreaga lume, și oferă oportunitatea pentru o largă participare. Aș dori ca toți să profite de </a:t>
            </a:r>
            <a:r>
              <a:rPr lang="ro-RO" sz="1800" i="1" dirty="0" smtClean="0"/>
              <a:t>Journal of Clinical Hypertension</a:t>
            </a:r>
            <a:r>
              <a:rPr lang="ro-RO" sz="1800" dirty="0" smtClean="0"/>
              <a:t> și conținutul său valoros. Și, în sfârșit, vă rugăm să nominalizați persoane fizice și programe realizate pentru premiile WHL excelență”. </a:t>
            </a:r>
          </a:p>
          <a:p>
            <a:pPr marL="0" indent="0" algn="just">
              <a:spcBef>
                <a:spcPts val="0"/>
              </a:spcBef>
            </a:pPr>
            <a:endParaRPr lang="ro-RO" sz="1800" dirty="0"/>
          </a:p>
        </p:txBody>
      </p:sp>
      <p:pic>
        <p:nvPicPr>
          <p:cNvPr id="3074" name="Picture 2"/>
          <p:cNvPicPr>
            <a:picLocks noChangeAspect="1" noChangeArrowheads="1"/>
          </p:cNvPicPr>
          <p:nvPr/>
        </p:nvPicPr>
        <p:blipFill>
          <a:blip r:embed="rId2" cstate="print"/>
          <a:srcRect/>
          <a:stretch>
            <a:fillRect/>
          </a:stretch>
        </p:blipFill>
        <p:spPr bwMode="auto">
          <a:xfrm>
            <a:off x="0" y="0"/>
            <a:ext cx="1144988" cy="1371600"/>
          </a:xfrm>
          <a:prstGeom prst="rect">
            <a:avLst/>
          </a:prstGeom>
          <a:noFill/>
          <a:ln w="9525">
            <a:noFill/>
            <a:miter lim="800000"/>
            <a:headEnd/>
            <a:tailEnd/>
          </a:ln>
        </p:spPr>
      </p:pic>
      <p:sp>
        <p:nvSpPr>
          <p:cNvPr id="5" name="Title 1"/>
          <p:cNvSpPr>
            <a:spLocks noGrp="1"/>
          </p:cNvSpPr>
          <p:nvPr>
            <p:ph type="title"/>
          </p:nvPr>
        </p:nvSpPr>
        <p:spPr>
          <a:xfrm>
            <a:off x="1066800" y="304800"/>
            <a:ext cx="7158037" cy="1371600"/>
          </a:xfrm>
        </p:spPr>
        <p:txBody>
          <a:bodyPr/>
          <a:lstStyle/>
          <a:p>
            <a:pPr algn="ctr"/>
            <a:r>
              <a:rPr lang="ro-RO" sz="1400" b="1" dirty="0" smtClean="0">
                <a:solidFill>
                  <a:srgbClr val="00B0F0"/>
                </a:solidFill>
                <a:effectLst>
                  <a:outerShdw blurRad="38100" dist="38100" dir="2700000" algn="tl">
                    <a:srgbClr val="000000">
                      <a:alpha val="43137"/>
                    </a:srgbClr>
                  </a:outerShdw>
                </a:effectLst>
              </a:rPr>
              <a:t/>
            </a:r>
            <a:br>
              <a:rPr lang="ro-RO" sz="1400" b="1" dirty="0" smtClean="0">
                <a:solidFill>
                  <a:srgbClr val="00B0F0"/>
                </a:solidFill>
                <a:effectLst>
                  <a:outerShdw blurRad="38100" dist="38100" dir="2700000" algn="tl">
                    <a:srgbClr val="000000">
                      <a:alpha val="43137"/>
                    </a:srgbClr>
                  </a:outerShdw>
                </a:effectLst>
              </a:rPr>
            </a:br>
            <a:r>
              <a:rPr lang="ro-RO" sz="1400" b="1" dirty="0" smtClean="0">
                <a:solidFill>
                  <a:srgbClr val="00B0F0"/>
                </a:solidFill>
                <a:effectLst>
                  <a:outerShdw blurRad="38100" dist="38100" dir="2700000" algn="tl">
                    <a:srgbClr val="000000">
                      <a:alpha val="43137"/>
                    </a:srgbClr>
                  </a:outerShdw>
                </a:effectLst>
              </a:rPr>
              <a:t/>
            </a:r>
            <a:br>
              <a:rPr lang="ro-RO" sz="1400" b="1" dirty="0" smtClean="0">
                <a:solidFill>
                  <a:srgbClr val="00B0F0"/>
                </a:solidFill>
                <a:effectLst>
                  <a:outerShdw blurRad="38100" dist="38100" dir="2700000" algn="tl">
                    <a:srgbClr val="000000">
                      <a:alpha val="43137"/>
                    </a:srgbClr>
                  </a:outerShdw>
                </a:effectLst>
              </a:rPr>
            </a:br>
            <a:r>
              <a:rPr lang="ro-RO" sz="1400" b="1" dirty="0" smtClean="0">
                <a:solidFill>
                  <a:srgbClr val="00B0F0"/>
                </a:solidFill>
                <a:effectLst>
                  <a:outerShdw blurRad="38100" dist="38100" dir="2700000" algn="tl">
                    <a:srgbClr val="000000">
                      <a:alpha val="43137"/>
                    </a:srgbClr>
                  </a:outerShdw>
                </a:effectLst>
              </a:rPr>
              <a:t/>
            </a:r>
            <a:br>
              <a:rPr lang="ro-RO" sz="1400" b="1" dirty="0" smtClean="0">
                <a:solidFill>
                  <a:srgbClr val="00B0F0"/>
                </a:solidFill>
                <a:effectLst>
                  <a:outerShdw blurRad="38100" dist="38100" dir="2700000" algn="tl">
                    <a:srgbClr val="000000">
                      <a:alpha val="43137"/>
                    </a:srgbClr>
                  </a:outerShdw>
                </a:effectLst>
              </a:rPr>
            </a:br>
            <a:r>
              <a:rPr lang="en-US" sz="1400" b="1" dirty="0" smtClean="0">
                <a:solidFill>
                  <a:srgbClr val="00B0F0"/>
                </a:solidFill>
                <a:effectLst>
                  <a:outerShdw blurRad="38100" dist="38100" dir="2700000" algn="tl">
                    <a:srgbClr val="000000">
                      <a:alpha val="43137"/>
                    </a:srgbClr>
                  </a:outerShdw>
                </a:effectLst>
              </a:rPr>
              <a:t>WHL . NEWSLETTER</a:t>
            </a:r>
            <a:r>
              <a:rPr lang="en-US" sz="1400" dirty="0" smtClean="0">
                <a:solidFill>
                  <a:srgbClr val="00B0F0"/>
                </a:solidFill>
              </a:rPr>
              <a:t/>
            </a:r>
            <a:br>
              <a:rPr lang="en-US" sz="1400" dirty="0" smtClean="0">
                <a:solidFill>
                  <a:srgbClr val="00B0F0"/>
                </a:solidFill>
              </a:rPr>
            </a:br>
            <a:r>
              <a:rPr lang="en-US" sz="1400" dirty="0" smtClean="0">
                <a:solidFill>
                  <a:srgbClr val="00B0F0"/>
                </a:solidFill>
              </a:rPr>
              <a:t> News from the World Hypertension League (WHL).</a:t>
            </a:r>
            <a:br>
              <a:rPr lang="en-US" sz="1400" dirty="0" smtClean="0">
                <a:solidFill>
                  <a:srgbClr val="00B0F0"/>
                </a:solidFill>
              </a:rPr>
            </a:br>
            <a:r>
              <a:rPr lang="en-US" sz="1400" dirty="0" smtClean="0">
                <a:solidFill>
                  <a:srgbClr val="00B0F0"/>
                </a:solidFill>
              </a:rPr>
              <a:t>In Official Relations with the International Society of Hypertension and the</a:t>
            </a:r>
            <a:br>
              <a:rPr lang="en-US" sz="1400" dirty="0" smtClean="0">
                <a:solidFill>
                  <a:srgbClr val="00B0F0"/>
                </a:solidFill>
              </a:rPr>
            </a:br>
            <a:r>
              <a:rPr lang="en-US" sz="1400" dirty="0" smtClean="0">
                <a:solidFill>
                  <a:srgbClr val="00B0F0"/>
                </a:solidFill>
              </a:rPr>
              <a:t>World Health Organization.</a:t>
            </a:r>
            <a:br>
              <a:rPr lang="en-US" sz="1400" dirty="0" smtClean="0">
                <a:solidFill>
                  <a:srgbClr val="00B0F0"/>
                </a:solidFill>
              </a:rPr>
            </a:br>
            <a:r>
              <a:rPr lang="en-US" sz="1400" dirty="0" smtClean="0">
                <a:solidFill>
                  <a:srgbClr val="00B0F0"/>
                </a:solidFill>
              </a:rPr>
              <a:t>No. </a:t>
            </a:r>
            <a:r>
              <a:rPr lang="ro-RO" sz="1400" dirty="0" smtClean="0">
                <a:solidFill>
                  <a:srgbClr val="00B0F0"/>
                </a:solidFill>
              </a:rPr>
              <a:t>163</a:t>
            </a:r>
            <a:r>
              <a:rPr lang="en-US" sz="1400" dirty="0" smtClean="0">
                <a:solidFill>
                  <a:srgbClr val="00B0F0"/>
                </a:solidFill>
              </a:rPr>
              <a:t>, March 201</a:t>
            </a:r>
            <a:r>
              <a:rPr lang="ro-RO" sz="1400" dirty="0" smtClean="0">
                <a:solidFill>
                  <a:srgbClr val="00B0F0"/>
                </a:solidFill>
              </a:rPr>
              <a:t>9</a:t>
            </a:r>
            <a:r>
              <a:rPr lang="en-US" sz="1600" dirty="0" smtClean="0"/>
              <a:t/>
            </a:r>
            <a:br>
              <a:rPr lang="en-US" sz="1600" dirty="0" smtClean="0"/>
            </a:b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1400" y="304800"/>
            <a:ext cx="4508500" cy="1204913"/>
          </a:xfrm>
        </p:spPr>
        <p:txBody>
          <a:bodyPr/>
          <a:lstStyle/>
          <a:p>
            <a:pPr algn="ctr"/>
            <a:r>
              <a:rPr lang="ro-RO" sz="3200" cap="all" dirty="0" smtClean="0">
                <a:solidFill>
                  <a:srgbClr val="00CCFF"/>
                </a:solidFill>
                <a:effectLst>
                  <a:outerShdw blurRad="38100" dist="38100" dir="2700000" algn="tl">
                    <a:srgbClr val="000000">
                      <a:alpha val="43137"/>
                    </a:srgbClr>
                  </a:outerShdw>
                </a:effectLst>
              </a:rPr>
              <a:t>Mai Luna Măsurătorilor</a:t>
            </a:r>
            <a:endParaRPr lang="en-US" sz="3200" cap="all" dirty="0">
              <a:solidFill>
                <a:srgbClr val="00CC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981200"/>
            <a:ext cx="8118475" cy="4572000"/>
          </a:xfrm>
        </p:spPr>
        <p:txBody>
          <a:bodyPr/>
          <a:lstStyle/>
          <a:p>
            <a:pPr marL="0" indent="0" algn="just">
              <a:spcBef>
                <a:spcPts val="0"/>
              </a:spcBef>
            </a:pPr>
            <a:r>
              <a:rPr lang="vi-VN" sz="1600" b="1" dirty="0" smtClean="0"/>
              <a:t>Societa</a:t>
            </a:r>
            <a:r>
              <a:rPr lang="ro-RO" sz="1600" b="1" dirty="0" smtClean="0"/>
              <a:t>tea</a:t>
            </a:r>
            <a:r>
              <a:rPr lang="vi-VN" sz="1600" b="1" dirty="0" smtClean="0"/>
              <a:t> Interna</a:t>
            </a:r>
            <a:r>
              <a:rPr lang="ro-RO" sz="1600" b="1" dirty="0" smtClean="0"/>
              <a:t>ț</a:t>
            </a:r>
            <a:r>
              <a:rPr lang="vi-VN" sz="1600" b="1" dirty="0" smtClean="0"/>
              <a:t>ional</a:t>
            </a:r>
            <a:r>
              <a:rPr lang="ro-RO" sz="1600" b="1" dirty="0" smtClean="0"/>
              <a:t>ă</a:t>
            </a:r>
            <a:r>
              <a:rPr lang="vi-VN" sz="1600" b="1" dirty="0" smtClean="0"/>
              <a:t> </a:t>
            </a:r>
            <a:r>
              <a:rPr lang="ro-RO" sz="1600" b="1" dirty="0" smtClean="0"/>
              <a:t>pentru</a:t>
            </a:r>
            <a:r>
              <a:rPr lang="vi-VN" sz="1600" b="1" dirty="0" smtClean="0"/>
              <a:t> Hipertensiune</a:t>
            </a:r>
            <a:r>
              <a:rPr lang="ro-RO" sz="1600" b="1" dirty="0" smtClean="0"/>
              <a:t> </a:t>
            </a:r>
            <a:r>
              <a:rPr lang="ro-RO" sz="1600" dirty="0" smtClean="0"/>
              <a:t>(ISH)</a:t>
            </a:r>
            <a:r>
              <a:rPr lang="vi-VN" sz="1600" dirty="0" smtClean="0"/>
              <a:t> </a:t>
            </a:r>
            <a:r>
              <a:rPr lang="ro-RO" sz="1600" dirty="0" smtClean="0"/>
              <a:t>și </a:t>
            </a:r>
            <a:r>
              <a:rPr lang="vi-VN" sz="1600" b="1" dirty="0" smtClean="0"/>
              <a:t>Lig</a:t>
            </a:r>
            <a:r>
              <a:rPr lang="ro-RO" sz="1600" b="1" dirty="0" smtClean="0"/>
              <a:t>a</a:t>
            </a:r>
            <a:r>
              <a:rPr lang="vi-VN" sz="1600" b="1" dirty="0" smtClean="0"/>
              <a:t> Mondial</a:t>
            </a:r>
            <a:r>
              <a:rPr lang="ro-RO" sz="1600" b="1" dirty="0" smtClean="0"/>
              <a:t>ă</a:t>
            </a:r>
            <a:r>
              <a:rPr lang="vi-VN" sz="1600" b="1" dirty="0" smtClean="0"/>
              <a:t> </a:t>
            </a:r>
            <a:r>
              <a:rPr lang="ro-RO" sz="1600" b="1" dirty="0" smtClean="0"/>
              <a:t>pentru </a:t>
            </a:r>
            <a:r>
              <a:rPr lang="vi-VN" sz="1600" b="1" dirty="0" smtClean="0"/>
              <a:t>Hipertensiune</a:t>
            </a:r>
            <a:r>
              <a:rPr lang="ro-RO" sz="1600" b="1" dirty="0" smtClean="0"/>
              <a:t> </a:t>
            </a:r>
            <a:r>
              <a:rPr lang="ro-RO" sz="1600" dirty="0" smtClean="0"/>
              <a:t>(WHL) pun accentul pe creșterea conștientizării privind presiunea arterială prin intermediul campaniei    </a:t>
            </a:r>
            <a:r>
              <a:rPr lang="ro-RO" sz="1600" b="1" dirty="0" smtClean="0"/>
              <a:t>”Mai Luna Măsurătorilor”</a:t>
            </a:r>
            <a:r>
              <a:rPr lang="ro-RO" sz="1600" dirty="0" smtClean="0"/>
              <a:t>.</a:t>
            </a:r>
          </a:p>
          <a:p>
            <a:pPr marL="0" indent="0" algn="just">
              <a:spcBef>
                <a:spcPts val="0"/>
              </a:spcBef>
              <a:buNone/>
            </a:pPr>
            <a:endParaRPr lang="ro-RO" sz="1600" dirty="0" smtClean="0"/>
          </a:p>
          <a:p>
            <a:pPr marL="0" indent="0" algn="just">
              <a:spcBef>
                <a:spcPts val="0"/>
              </a:spcBef>
            </a:pPr>
            <a:r>
              <a:rPr lang="ro-RO" sz="1600" dirty="0" smtClean="0"/>
              <a:t>Această i</a:t>
            </a:r>
            <a:r>
              <a:rPr lang="vi-VN" sz="1600" dirty="0" smtClean="0"/>
              <a:t>nițiativă comună a </a:t>
            </a:r>
            <a:r>
              <a:rPr lang="ro-RO" sz="1600" dirty="0" smtClean="0"/>
              <a:t>ISH</a:t>
            </a:r>
            <a:r>
              <a:rPr lang="vi-VN" sz="1600" dirty="0" smtClean="0"/>
              <a:t> </a:t>
            </a:r>
            <a:r>
              <a:rPr lang="ro-RO" sz="1600" dirty="0" smtClean="0"/>
              <a:t>ș</a:t>
            </a:r>
            <a:r>
              <a:rPr lang="vi-VN" sz="1600" dirty="0" smtClean="0"/>
              <a:t>i </a:t>
            </a:r>
            <a:r>
              <a:rPr lang="ro-RO" sz="1600" dirty="0" smtClean="0"/>
              <a:t>WHL</a:t>
            </a:r>
            <a:r>
              <a:rPr lang="vi-VN" sz="1600" dirty="0" smtClean="0"/>
              <a:t> </a:t>
            </a:r>
            <a:r>
              <a:rPr lang="ro-RO" sz="1600" dirty="0" smtClean="0"/>
              <a:t>a</a:t>
            </a:r>
            <a:r>
              <a:rPr lang="vi-VN" sz="1600" dirty="0" smtClean="0"/>
              <a:t> </a:t>
            </a:r>
            <a:r>
              <a:rPr lang="ro-RO" sz="1600" dirty="0" smtClean="0"/>
              <a:t>fost </a:t>
            </a:r>
            <a:r>
              <a:rPr lang="vi-VN" sz="1600" dirty="0" smtClean="0"/>
              <a:t>lansat</a:t>
            </a:r>
            <a:r>
              <a:rPr lang="ro-RO" sz="1600" dirty="0" smtClean="0"/>
              <a:t>ă începând din</a:t>
            </a:r>
            <a:r>
              <a:rPr lang="vi-VN" sz="1600" dirty="0" smtClean="0"/>
              <a:t> luna mai 2017</a:t>
            </a:r>
            <a:r>
              <a:rPr lang="ro-RO" sz="1600" dirty="0" smtClean="0"/>
              <a:t> și are</a:t>
            </a:r>
            <a:r>
              <a:rPr lang="vi-VN" sz="1600" dirty="0" smtClean="0"/>
              <a:t> ca scop evidențierea nevoii globale pentru cre</a:t>
            </a:r>
            <a:r>
              <a:rPr lang="ro-RO" sz="1600" dirty="0" smtClean="0"/>
              <a:t>ș</a:t>
            </a:r>
            <a:r>
              <a:rPr lang="vi-VN" sz="1600" dirty="0" smtClean="0"/>
              <a:t>terea gradului de con</a:t>
            </a:r>
            <a:r>
              <a:rPr lang="ro-RO" sz="1600" dirty="0" smtClean="0"/>
              <a:t>ș</a:t>
            </a:r>
            <a:r>
              <a:rPr lang="vi-VN" sz="1600" dirty="0" smtClean="0"/>
              <a:t>tientizare </a:t>
            </a:r>
            <a:r>
              <a:rPr lang="ro-RO" sz="1600" dirty="0" smtClean="0"/>
              <a:t>privind presiunea a</a:t>
            </a:r>
            <a:r>
              <a:rPr lang="vi-VN" sz="1600" dirty="0" smtClean="0"/>
              <a:t>rterial</a:t>
            </a:r>
            <a:r>
              <a:rPr lang="ro-RO" sz="1600" dirty="0" smtClean="0"/>
              <a:t>ă</a:t>
            </a:r>
            <a:r>
              <a:rPr lang="vi-VN" sz="1600" dirty="0" smtClean="0"/>
              <a:t>.</a:t>
            </a:r>
            <a:endParaRPr lang="ro-RO" sz="1600" dirty="0" smtClean="0"/>
          </a:p>
          <a:p>
            <a:pPr marL="0" indent="0" algn="just">
              <a:spcBef>
                <a:spcPts val="0"/>
              </a:spcBef>
            </a:pPr>
            <a:endParaRPr lang="ro-RO" sz="1600" dirty="0" smtClean="0"/>
          </a:p>
          <a:p>
            <a:pPr marL="0" indent="0" algn="just">
              <a:spcBef>
                <a:spcPts val="0"/>
              </a:spcBef>
            </a:pPr>
            <a:r>
              <a:rPr lang="vi-VN" sz="1600" dirty="0" smtClean="0"/>
              <a:t>Președintele ISH</a:t>
            </a:r>
            <a:r>
              <a:rPr lang="ro-RO" sz="1600" dirty="0" smtClean="0"/>
              <a:t>,</a:t>
            </a:r>
            <a:r>
              <a:rPr lang="vi-VN" sz="1600" dirty="0" smtClean="0"/>
              <a:t> Neil Poulter a </a:t>
            </a:r>
            <a:r>
              <a:rPr lang="ro-RO" sz="1600" dirty="0" smtClean="0"/>
              <a:t>declarat că</a:t>
            </a:r>
            <a:r>
              <a:rPr lang="vi-VN" sz="1600" dirty="0" smtClean="0"/>
              <a:t>: „</a:t>
            </a:r>
            <a:r>
              <a:rPr lang="ro-RO" sz="1600" i="1" dirty="0" smtClean="0"/>
              <a:t>presiunea</a:t>
            </a:r>
            <a:r>
              <a:rPr lang="vi-VN" sz="1600" i="1" dirty="0" smtClean="0"/>
              <a:t> arterial</a:t>
            </a:r>
            <a:r>
              <a:rPr lang="ro-RO" sz="1600" i="1" dirty="0" smtClean="0"/>
              <a:t>ă ridicată</a:t>
            </a:r>
            <a:r>
              <a:rPr lang="vi-VN" sz="1600" i="1" dirty="0" smtClean="0"/>
              <a:t> este cel mai </a:t>
            </a:r>
            <a:r>
              <a:rPr lang="ro-RO" sz="1600" i="1" dirty="0" smtClean="0"/>
              <a:t>important</a:t>
            </a:r>
            <a:r>
              <a:rPr lang="vi-VN" sz="1600" i="1" dirty="0" smtClean="0"/>
              <a:t> factor de risc care contribuie </a:t>
            </a:r>
            <a:r>
              <a:rPr lang="ro-RO" sz="1600" i="1" dirty="0" smtClean="0"/>
              <a:t>la mortalitatea </a:t>
            </a:r>
            <a:r>
              <a:rPr lang="vi-VN" sz="1600" i="1" dirty="0" smtClean="0"/>
              <a:t>și povara la nivel mondial a bolii, iar noi dorim </a:t>
            </a:r>
            <a:r>
              <a:rPr lang="ro-RO" sz="1600" i="1" dirty="0" smtClean="0"/>
              <a:t>ca prin campania ”</a:t>
            </a:r>
            <a:r>
              <a:rPr lang="ro-RO" sz="1600" b="1" i="1" dirty="0" smtClean="0"/>
              <a:t>M</a:t>
            </a:r>
            <a:r>
              <a:rPr lang="vi-VN" sz="1600" b="1" i="1" dirty="0" smtClean="0"/>
              <a:t>ai  Luna</a:t>
            </a:r>
            <a:r>
              <a:rPr lang="ro-RO" sz="1600" b="1" i="1" dirty="0" smtClean="0"/>
              <a:t> Mă</a:t>
            </a:r>
            <a:r>
              <a:rPr lang="vi-VN" sz="1600" b="1" i="1" dirty="0" smtClean="0"/>
              <a:t>suratori</a:t>
            </a:r>
            <a:r>
              <a:rPr lang="ro-RO" sz="1600" b="1" i="1" dirty="0" smtClean="0"/>
              <a:t>lor”</a:t>
            </a:r>
            <a:r>
              <a:rPr lang="vi-VN" sz="1600" b="1" i="1" dirty="0" smtClean="0"/>
              <a:t> </a:t>
            </a:r>
            <a:r>
              <a:rPr lang="ro-RO" sz="1600" i="1" dirty="0" smtClean="0"/>
              <a:t>să punem </a:t>
            </a:r>
            <a:r>
              <a:rPr lang="vi-VN" sz="1600" i="1" dirty="0" smtClean="0"/>
              <a:t>baze solide pentru o creștere semnificativă a </a:t>
            </a:r>
            <a:r>
              <a:rPr lang="ro-RO" sz="1600" i="1" dirty="0" smtClean="0"/>
              <a:t>conștientizării publice”.</a:t>
            </a:r>
          </a:p>
          <a:p>
            <a:pPr marL="0" indent="0" algn="just">
              <a:spcBef>
                <a:spcPts val="0"/>
              </a:spcBef>
            </a:pPr>
            <a:endParaRPr lang="ro-RO" sz="1600" dirty="0" smtClean="0"/>
          </a:p>
          <a:p>
            <a:pPr marL="0" indent="0" algn="just">
              <a:spcBef>
                <a:spcPts val="0"/>
              </a:spcBef>
            </a:pPr>
            <a:r>
              <a:rPr lang="vi-VN" sz="1600" dirty="0" smtClean="0"/>
              <a:t>„Scopul </a:t>
            </a:r>
            <a:r>
              <a:rPr lang="ro-RO" sz="1600" dirty="0" smtClean="0"/>
              <a:t>campaniei ”</a:t>
            </a:r>
            <a:r>
              <a:rPr lang="ro-RO" sz="1600" b="1" dirty="0" smtClean="0"/>
              <a:t>M</a:t>
            </a:r>
            <a:r>
              <a:rPr lang="vi-VN" sz="1600" b="1" dirty="0" smtClean="0"/>
              <a:t>ai  Luna</a:t>
            </a:r>
            <a:r>
              <a:rPr lang="ro-RO" sz="1600" b="1" dirty="0" smtClean="0"/>
              <a:t> Mă</a:t>
            </a:r>
            <a:r>
              <a:rPr lang="vi-VN" sz="1600" b="1" dirty="0" smtClean="0"/>
              <a:t>suratori</a:t>
            </a:r>
            <a:r>
              <a:rPr lang="ro-RO" sz="1600" b="1" dirty="0" smtClean="0"/>
              <a:t>lor”</a:t>
            </a:r>
            <a:r>
              <a:rPr lang="vi-VN" sz="1600" b="1" dirty="0" smtClean="0"/>
              <a:t> </a:t>
            </a:r>
            <a:r>
              <a:rPr lang="vi-VN" sz="1600" dirty="0" smtClean="0"/>
              <a:t>este de a </a:t>
            </a:r>
            <a:r>
              <a:rPr lang="ro-RO" sz="1600" dirty="0" smtClean="0"/>
              <a:t>face screening-ul în </a:t>
            </a:r>
            <a:r>
              <a:rPr lang="vi-VN" sz="1600" dirty="0" smtClean="0"/>
              <a:t>întreaga lume</a:t>
            </a:r>
            <a:r>
              <a:rPr lang="ro-RO" sz="1600" dirty="0" smtClean="0"/>
              <a:t>a a cel puțin</a:t>
            </a:r>
            <a:r>
              <a:rPr lang="vi-VN" sz="1600" dirty="0" smtClean="0"/>
              <a:t> 25 de milioane de oameni</a:t>
            </a:r>
            <a:r>
              <a:rPr lang="ro-RO" sz="1600" dirty="0" smtClean="0"/>
              <a:t>, a căror presiune </a:t>
            </a:r>
            <a:r>
              <a:rPr lang="vi-VN" sz="1600" dirty="0" smtClean="0"/>
              <a:t>arterială </a:t>
            </a:r>
            <a:r>
              <a:rPr lang="ro-RO" sz="1600" dirty="0" smtClean="0"/>
              <a:t>nu a fost </a:t>
            </a:r>
            <a:r>
              <a:rPr lang="vi-VN" sz="1600" dirty="0" smtClean="0"/>
              <a:t>măsurată în anul precedent.</a:t>
            </a:r>
            <a:endParaRPr lang="ro-RO" sz="1600" dirty="0" smtClean="0"/>
          </a:p>
          <a:p>
            <a:pPr marL="0" indent="0" algn="just">
              <a:spcBef>
                <a:spcPts val="0"/>
              </a:spcBef>
            </a:pPr>
            <a:endParaRPr lang="ro-RO" sz="1600" dirty="0" smtClean="0"/>
          </a:p>
          <a:p>
            <a:pPr marL="0" indent="0" algn="just">
              <a:spcBef>
                <a:spcPts val="0"/>
              </a:spcBef>
            </a:pPr>
            <a:r>
              <a:rPr lang="ro-RO" sz="1600" dirty="0" smtClean="0"/>
              <a:t> Campania ”</a:t>
            </a:r>
            <a:r>
              <a:rPr lang="ro-RO" sz="1600" b="1" dirty="0" smtClean="0"/>
              <a:t>M</a:t>
            </a:r>
            <a:r>
              <a:rPr lang="vi-VN" sz="1600" b="1" dirty="0" smtClean="0"/>
              <a:t>ai Luna</a:t>
            </a:r>
            <a:r>
              <a:rPr lang="ro-RO" sz="1600" b="1" dirty="0" smtClean="0"/>
              <a:t> Mă</a:t>
            </a:r>
            <a:r>
              <a:rPr lang="vi-VN" sz="1600" b="1" dirty="0" smtClean="0"/>
              <a:t>suratori</a:t>
            </a:r>
            <a:r>
              <a:rPr lang="ro-RO" sz="1600" b="1" dirty="0" smtClean="0"/>
              <a:t>lor”</a:t>
            </a:r>
            <a:r>
              <a:rPr lang="vi-VN" sz="1600" b="1" dirty="0" smtClean="0"/>
              <a:t> </a:t>
            </a:r>
            <a:r>
              <a:rPr lang="vi-VN" sz="1600" dirty="0" smtClean="0"/>
              <a:t>se </a:t>
            </a:r>
            <a:r>
              <a:rPr lang="ro-RO" sz="1600" dirty="0" smtClean="0"/>
              <a:t>derulează în fiecare an</a:t>
            </a:r>
            <a:r>
              <a:rPr lang="vi-VN" sz="1600" dirty="0" smtClean="0"/>
              <a:t> între 1 și 31</a:t>
            </a:r>
            <a:r>
              <a:rPr lang="ro-RO" sz="1600" dirty="0" smtClean="0"/>
              <a:t> mai.</a:t>
            </a:r>
          </a:p>
          <a:p>
            <a:pPr marL="0" indent="0" algn="just">
              <a:spcBef>
                <a:spcPts val="0"/>
              </a:spcBef>
            </a:pPr>
            <a:endParaRPr lang="ro-RO" sz="1600" dirty="0" smtClean="0"/>
          </a:p>
        </p:txBody>
      </p:sp>
      <p:pic>
        <p:nvPicPr>
          <p:cNvPr id="5" name="Picture 4" descr="C:\Users\Hp_Robot\Documents\HTA\maymeasure.com_files\mmm2018-2.png"/>
          <p:cNvPicPr/>
          <p:nvPr/>
        </p:nvPicPr>
        <p:blipFill>
          <a:blip r:link="rId2" cstate="print"/>
          <a:srcRect/>
          <a:stretch>
            <a:fillRect/>
          </a:stretch>
        </p:blipFill>
        <p:spPr bwMode="auto">
          <a:xfrm>
            <a:off x="381000" y="0"/>
            <a:ext cx="1981200" cy="20574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7391400" cy="823913"/>
          </a:xfrm>
        </p:spPr>
        <p:txBody>
          <a:bodyPr/>
          <a:lstStyle/>
          <a:p>
            <a:pPr algn="ctr"/>
            <a:r>
              <a:rPr lang="ro-RO" sz="3200" dirty="0" smtClean="0">
                <a:solidFill>
                  <a:srgbClr val="00CCFF"/>
                </a:solidFill>
                <a:effectLst>
                  <a:outerShdw blurRad="38100" dist="38100" dir="2700000" algn="tl">
                    <a:srgbClr val="000000">
                      <a:alpha val="43137"/>
                    </a:srgbClr>
                  </a:outerShdw>
                </a:effectLst>
              </a:rPr>
              <a:t>Dimensiunea epidemiologică a HTA (1)</a:t>
            </a:r>
            <a:br>
              <a:rPr lang="ro-RO" sz="3200" dirty="0" smtClean="0">
                <a:solidFill>
                  <a:srgbClr val="00CCFF"/>
                </a:solidFill>
                <a:effectLst>
                  <a:outerShdw blurRad="38100" dist="38100" dir="2700000" algn="tl">
                    <a:srgbClr val="000000">
                      <a:alpha val="43137"/>
                    </a:srgbClr>
                  </a:outerShdw>
                </a:effectLst>
              </a:rPr>
            </a:br>
            <a:r>
              <a:rPr lang="ro-RO" sz="3200" dirty="0" smtClean="0">
                <a:solidFill>
                  <a:srgbClr val="00CCFF"/>
                </a:solidFill>
                <a:effectLst>
                  <a:outerShdw blurRad="38100" dist="38100" dir="2700000" algn="tl">
                    <a:srgbClr val="000000">
                      <a:alpha val="43137"/>
                    </a:srgbClr>
                  </a:outerShdw>
                </a:effectLst>
              </a:rPr>
              <a:t>- nivel global -</a:t>
            </a:r>
            <a:endParaRPr lang="en-US" sz="3200" dirty="0">
              <a:solidFill>
                <a:srgbClr val="00CC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49325" y="1600200"/>
            <a:ext cx="7661275" cy="4495800"/>
          </a:xfrm>
        </p:spPr>
        <p:txBody>
          <a:bodyPr/>
          <a:lstStyle/>
          <a:p>
            <a:r>
              <a:rPr lang="ro-RO" sz="1600" dirty="0" smtClean="0"/>
              <a:t>În prezent HTA a atins dimensiuni epidemice. </a:t>
            </a:r>
          </a:p>
          <a:p>
            <a:r>
              <a:rPr lang="ro-RO" sz="1600" dirty="0" smtClean="0"/>
              <a:t>Proporţia populaţiei cu presiune arterială ridicată sau hipertensiune a crescut de la 600 milioane în 1980 la aproape 1 miliard în 2008, la 1,39 miliarde în 2010, iar ca urmare a procesului de sporire a populaţiei şi a fenomenului de îmbătrânire şi se estimează o creştere de până la 1,56 miliarde în 2025.</a:t>
            </a:r>
          </a:p>
          <a:p>
            <a:pPr>
              <a:buNone/>
            </a:pPr>
            <a:endParaRPr lang="en-US" sz="1600" dirty="0" smtClean="0"/>
          </a:p>
        </p:txBody>
      </p:sp>
      <p:pic>
        <p:nvPicPr>
          <p:cNvPr id="5" name="Picture 4" descr="HTA_2000_2010.jpg"/>
          <p:cNvPicPr>
            <a:picLocks noChangeAspect="1"/>
          </p:cNvPicPr>
          <p:nvPr/>
        </p:nvPicPr>
        <p:blipFill>
          <a:blip r:embed="rId2" cstate="print"/>
          <a:stretch>
            <a:fillRect/>
          </a:stretch>
        </p:blipFill>
        <p:spPr>
          <a:xfrm>
            <a:off x="2226400" y="3048001"/>
            <a:ext cx="4555399" cy="3352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976313"/>
          </a:xfrm>
        </p:spPr>
        <p:txBody>
          <a:bodyPr/>
          <a:lstStyle/>
          <a:p>
            <a:pPr algn="ctr"/>
            <a:r>
              <a:rPr lang="ro-RO" sz="3200" dirty="0" smtClean="0">
                <a:solidFill>
                  <a:srgbClr val="00CCFF"/>
                </a:solidFill>
                <a:effectLst>
                  <a:outerShdw blurRad="38100" dist="38100" dir="2700000" algn="tl">
                    <a:srgbClr val="000000">
                      <a:alpha val="43137"/>
                    </a:srgbClr>
                  </a:outerShdw>
                </a:effectLst>
              </a:rPr>
              <a:t>Dimensiunea epidemiologică a HTA (2)</a:t>
            </a:r>
            <a:br>
              <a:rPr lang="ro-RO" sz="3200" dirty="0" smtClean="0">
                <a:solidFill>
                  <a:srgbClr val="00CCFF"/>
                </a:solidFill>
                <a:effectLst>
                  <a:outerShdw blurRad="38100" dist="38100" dir="2700000" algn="tl">
                    <a:srgbClr val="000000">
                      <a:alpha val="43137"/>
                    </a:srgbClr>
                  </a:outerShdw>
                </a:effectLst>
              </a:rPr>
            </a:br>
            <a:r>
              <a:rPr lang="ro-RO" sz="3200" dirty="0" smtClean="0">
                <a:solidFill>
                  <a:srgbClr val="00CCFF"/>
                </a:solidFill>
                <a:effectLst>
                  <a:outerShdw blurRad="38100" dist="38100" dir="2700000" algn="tl">
                    <a:srgbClr val="000000">
                      <a:alpha val="43137"/>
                    </a:srgbClr>
                  </a:outerShdw>
                </a:effectLst>
              </a:rPr>
              <a:t>- la nivelul Europei-</a:t>
            </a:r>
            <a:endParaRPr lang="en-US" sz="3200" dirty="0"/>
          </a:p>
        </p:txBody>
      </p:sp>
      <p:pic>
        <p:nvPicPr>
          <p:cNvPr id="4" name="Content Placeholder 3" descr="european-cardiovascular-disease-statistics-2017_1.jpg"/>
          <p:cNvPicPr>
            <a:picLocks noGrp="1"/>
          </p:cNvPicPr>
          <p:nvPr>
            <p:ph idx="1"/>
          </p:nvPr>
        </p:nvPicPr>
        <p:blipFill>
          <a:blip r:embed="rId2" cstate="print"/>
          <a:stretch>
            <a:fillRect/>
          </a:stretch>
        </p:blipFill>
        <p:spPr>
          <a:xfrm>
            <a:off x="381000" y="1752600"/>
            <a:ext cx="3726729" cy="2438400"/>
          </a:xfrm>
          <a:prstGeom prst="rect">
            <a:avLst/>
          </a:prstGeom>
        </p:spPr>
      </p:pic>
      <p:pic>
        <p:nvPicPr>
          <p:cNvPr id="5" name="Picture 4" descr="european-cardiovascular-disease-statistics-2017_2.jpg"/>
          <p:cNvPicPr/>
          <p:nvPr/>
        </p:nvPicPr>
        <p:blipFill>
          <a:blip r:embed="rId3" cstate="print"/>
          <a:stretch>
            <a:fillRect/>
          </a:stretch>
        </p:blipFill>
        <p:spPr>
          <a:xfrm>
            <a:off x="4572000" y="1752600"/>
            <a:ext cx="3782377" cy="2520315"/>
          </a:xfrm>
          <a:prstGeom prst="rect">
            <a:avLst/>
          </a:prstGeom>
        </p:spPr>
      </p:pic>
      <p:sp>
        <p:nvSpPr>
          <p:cNvPr id="26626" name="Text Box 2"/>
          <p:cNvSpPr txBox="1">
            <a:spLocks noChangeArrowheads="1"/>
          </p:cNvSpPr>
          <p:nvPr/>
        </p:nvSpPr>
        <p:spPr bwMode="auto">
          <a:xfrm>
            <a:off x="0" y="1600200"/>
            <a:ext cx="4162425" cy="395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cs typeface="Arial" pitchFamily="34" charset="0"/>
              </a:rPr>
              <a:t>Prevalence of raised blood pressure aged +18, males, 2014, Europe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Text Box 3"/>
          <p:cNvSpPr txBox="1">
            <a:spLocks noChangeArrowheads="1"/>
          </p:cNvSpPr>
          <p:nvPr/>
        </p:nvSpPr>
        <p:spPr bwMode="auto">
          <a:xfrm>
            <a:off x="4343400" y="1600200"/>
            <a:ext cx="4135438" cy="3968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cs typeface="Arial" pitchFamily="34" charset="0"/>
              </a:rPr>
              <a:t>Prevalence of raised blood pressure aged +18, females, 2014, Europe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Box 7"/>
          <p:cNvSpPr txBox="1"/>
          <p:nvPr/>
        </p:nvSpPr>
        <p:spPr>
          <a:xfrm>
            <a:off x="533400" y="4191000"/>
            <a:ext cx="8229600" cy="2246769"/>
          </a:xfrm>
          <a:prstGeom prst="rect">
            <a:avLst/>
          </a:prstGeom>
          <a:noFill/>
        </p:spPr>
        <p:txBody>
          <a:bodyPr wrap="square" rtlCol="0">
            <a:spAutoFit/>
          </a:bodyPr>
          <a:lstStyle/>
          <a:p>
            <a:pPr algn="just"/>
            <a:r>
              <a:rPr lang="ro-RO" sz="1400" b="1" i="1" dirty="0" smtClean="0"/>
              <a:t>WHO Global Health Observatory</a:t>
            </a:r>
            <a:r>
              <a:rPr lang="ro-RO" sz="1400" dirty="0" smtClean="0"/>
              <a:t> prezintă estimările ale prevalenței </a:t>
            </a:r>
            <a:r>
              <a:rPr lang="ro-RO" sz="1400" dirty="0"/>
              <a:t>standardizate </a:t>
            </a:r>
            <a:r>
              <a:rPr lang="ro-RO" sz="1400" dirty="0" smtClean="0"/>
              <a:t>pe</a:t>
            </a:r>
            <a:r>
              <a:rPr lang="en-US" sz="1400" dirty="0" smtClean="0"/>
              <a:t> </a:t>
            </a:r>
            <a:r>
              <a:rPr lang="en-US" sz="1400" dirty="0" err="1" smtClean="0"/>
              <a:t>grupe</a:t>
            </a:r>
            <a:r>
              <a:rPr lang="en-US" sz="1400" dirty="0" smtClean="0"/>
              <a:t> de </a:t>
            </a:r>
            <a:r>
              <a:rPr lang="ro-RO" sz="1400" dirty="0" smtClean="0"/>
              <a:t> </a:t>
            </a:r>
            <a:r>
              <a:rPr lang="ro-RO" sz="1400" dirty="0"/>
              <a:t>vârstă </a:t>
            </a:r>
            <a:r>
              <a:rPr lang="ro-RO" sz="1400" dirty="0" smtClean="0"/>
              <a:t>HTA pe sexe pentru 51 de țări europene. Atât în statele membre UE, cât non-UE, prevalența hipertensiunii arteriale a avut tendința de a fi mai mare în Europa Centrală și de Est și mai scăzută în țările nordice și sudice. Pentru ambele sexe combinate, în cadrul UE în 2014 prevalență hipertensiunii a fost cea mai ridicată în Estonia (32%) și cea mai scăzută în Regatul Unit (15%). În afara UE, prevalenta hipertensiunii arteriale a variat între 18% în Israel, Norvegia și Elveția și 31% în Moldova. Prevalența hipertensiunii  arteriale a fost mai mare la sexul masculin în aproape toate țările pentru care au fost disponibile date, exceptând Irlanda, Tadjikistan și Turcia în care prevalența a fost aceeași în ambele sexe .</a:t>
            </a:r>
            <a:endParaRPr lang="en-US" sz="1400" dirty="0" smtClean="0"/>
          </a:p>
          <a:p>
            <a:pPr algn="just"/>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863" y="457201"/>
            <a:ext cx="7158037" cy="838200"/>
          </a:xfrm>
        </p:spPr>
        <p:txBody>
          <a:bodyPr/>
          <a:lstStyle/>
          <a:p>
            <a:pPr algn="ctr"/>
            <a:r>
              <a:rPr lang="ro-RO" sz="3200" dirty="0" smtClean="0">
                <a:solidFill>
                  <a:srgbClr val="00CCFF"/>
                </a:solidFill>
                <a:effectLst>
                  <a:outerShdw blurRad="38100" dist="38100" dir="2700000" algn="tl">
                    <a:srgbClr val="000000">
                      <a:alpha val="43137"/>
                    </a:srgbClr>
                  </a:outerShdw>
                </a:effectLst>
              </a:rPr>
              <a:t>Dimensiunea epidemiologică a HTA</a:t>
            </a:r>
            <a:br>
              <a:rPr lang="ro-RO" sz="3200" dirty="0" smtClean="0">
                <a:solidFill>
                  <a:srgbClr val="00CCFF"/>
                </a:solidFill>
                <a:effectLst>
                  <a:outerShdw blurRad="38100" dist="38100" dir="2700000" algn="tl">
                    <a:srgbClr val="000000">
                      <a:alpha val="43137"/>
                    </a:srgbClr>
                  </a:outerShdw>
                </a:effectLst>
              </a:rPr>
            </a:br>
            <a:r>
              <a:rPr lang="ro-RO" sz="3200" dirty="0" smtClean="0">
                <a:solidFill>
                  <a:srgbClr val="00CCFF"/>
                </a:solidFill>
                <a:effectLst>
                  <a:outerShdw blurRad="38100" dist="38100" dir="2700000" algn="tl">
                    <a:srgbClr val="000000">
                      <a:alpha val="43137"/>
                    </a:srgbClr>
                  </a:outerShdw>
                </a:effectLst>
              </a:rPr>
              <a:t>- România -</a:t>
            </a:r>
            <a:endParaRPr lang="en-US" sz="3200" dirty="0"/>
          </a:p>
        </p:txBody>
      </p:sp>
      <p:sp>
        <p:nvSpPr>
          <p:cNvPr id="3" name="Content Placeholder 2"/>
          <p:cNvSpPr>
            <a:spLocks noGrp="1"/>
          </p:cNvSpPr>
          <p:nvPr>
            <p:ph idx="1"/>
          </p:nvPr>
        </p:nvSpPr>
        <p:spPr>
          <a:xfrm>
            <a:off x="304800" y="1676400"/>
            <a:ext cx="8686800" cy="4572000"/>
          </a:xfrm>
        </p:spPr>
        <p:txBody>
          <a:bodyPr/>
          <a:lstStyle/>
          <a:p>
            <a:pPr algn="just"/>
            <a:r>
              <a:rPr lang="ro-RO" sz="1600" dirty="0" smtClean="0"/>
              <a:t>Rezultate studiului </a:t>
            </a:r>
            <a:r>
              <a:rPr lang="ro-RO" sz="1600" b="1" dirty="0" smtClean="0"/>
              <a:t>SEPHAR III </a:t>
            </a:r>
            <a:r>
              <a:rPr lang="ro-RO" sz="1600" dirty="0" smtClean="0"/>
              <a:t>arată că factorii de risc cardiovascular rămân o problemă critică. Dintre aceștia, diabetul zaharat și dislipidemiile generează cele mai multe îngrijorări, dat fiind faptul că prevalența celor două afecţiuni a fost </a:t>
            </a:r>
            <a:r>
              <a:rPr lang="ro-RO" sz="1600" b="1" dirty="0" smtClean="0"/>
              <a:t>de două ori mai ridicată</a:t>
            </a:r>
            <a:r>
              <a:rPr lang="ro-RO" sz="1600" dirty="0" smtClean="0"/>
              <a:t> decât în 2006, fapt care creşte riscul de apariţie a complicaţiilor. Astfel, studiul SEPHAR III a identificat o prevalență de 12.2% a diabetului zaharat, în timp ce procentul persoanelor cu dislipidemie se situează la 73.2%, la nivel global și la 77.8% în rândul hipertensivilor.</a:t>
            </a:r>
          </a:p>
          <a:p>
            <a:pPr algn="just"/>
            <a:endParaRPr lang="en-US" sz="1600" dirty="0" smtClean="0"/>
          </a:p>
          <a:p>
            <a:pPr algn="just"/>
            <a:r>
              <a:rPr lang="ro-RO" sz="1600" dirty="0" smtClean="0"/>
              <a:t>„România rămâne în topul ţărilor cu risc cardiovascular ridicat, iar rezultatele SEPHAR III confirmă, încă o dată, că </a:t>
            </a:r>
            <a:r>
              <a:rPr lang="ro-RO" sz="1600" b="1" dirty="0" smtClean="0"/>
              <a:t>hipertensiunea arterială, alături de ceilalți factori de risc cardiovascular reprezintă probleme majore la nivelul sănătății populaționale.</a:t>
            </a:r>
            <a:r>
              <a:rPr lang="ro-RO" sz="1600" dirty="0" smtClean="0"/>
              <a:t> </a:t>
            </a:r>
          </a:p>
          <a:p>
            <a:pPr algn="just"/>
            <a:endParaRPr lang="ro-RO" sz="1600" dirty="0" smtClean="0"/>
          </a:p>
          <a:p>
            <a:pPr algn="just"/>
            <a:r>
              <a:rPr lang="ro-RO" sz="1600" i="1" dirty="0" smtClean="0"/>
              <a:t>”Ne bucură, totuşi, să vedem că numărul persoanelor care au hipertensiune arterială și au fost diagnosticate, precum şi al celor aflate sub tratament şi sub control terapeutic creşte de la an la an. Eforturile noastre se concentrează pe conceperea şi implementarea unor programe de prevenţie, diagnosticare precoce şi control pe termen lung</a:t>
            </a:r>
            <a:r>
              <a:rPr lang="ro-RO" sz="1600" dirty="0" smtClean="0"/>
              <a:t>.”, a declarat Prof. Dr. Maria Dorobanţu, preşedintele Societăţii Române de Hipertensiune şi coordonatorul studiului SEPHAR III.</a:t>
            </a:r>
            <a:endParaRPr lang="en-US" sz="1600" dirty="0" smtClean="0"/>
          </a:p>
          <a:p>
            <a:pPr algn="just"/>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158037" cy="823913"/>
          </a:xfrm>
        </p:spPr>
        <p:txBody>
          <a:bodyPr/>
          <a:lstStyle/>
          <a:p>
            <a:r>
              <a:rPr lang="ro-RO" sz="3200" dirty="0" smtClean="0">
                <a:solidFill>
                  <a:srgbClr val="00CCFF"/>
                </a:solidFill>
                <a:effectLst>
                  <a:outerShdw blurRad="38100" dist="38100" dir="2700000" algn="tl">
                    <a:srgbClr val="000000">
                      <a:alpha val="43137"/>
                    </a:srgbClr>
                  </a:outerShdw>
                </a:effectLst>
              </a:rPr>
              <a:t>Atenționare WHL </a:t>
            </a:r>
            <a:r>
              <a:rPr lang="ro-RO" sz="1600" dirty="0" smtClean="0">
                <a:solidFill>
                  <a:srgbClr val="00CCFF"/>
                </a:solidFill>
                <a:effectLst>
                  <a:outerShdw blurRad="38100" dist="38100" dir="2700000" algn="tl">
                    <a:srgbClr val="000000">
                      <a:alpha val="43137"/>
                    </a:srgbClr>
                  </a:outerShdw>
                </a:effectLst>
              </a:rPr>
              <a:t>http://www.whleague.org/</a:t>
            </a:r>
            <a:endParaRPr lang="en-US" sz="1600" dirty="0">
              <a:solidFill>
                <a:srgbClr val="00CC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lgn="just"/>
            <a:r>
              <a:rPr lang="ro-RO" sz="1600" dirty="0" smtClean="0"/>
              <a:t>La nivel global pentru hipertensiunea arterială DALY a fost de 19.101.413 pentru ambele sexe, dintre care 8.864.898 la sexul masculin și 10.236.515 la sexul feminin. În Regiunea Europeană, DALY a fost de 2.614.113 pentru ambele sexe, dinttre care 1.167.611 la sexul masculin și 1.446.525 la sexul feminin.</a:t>
            </a:r>
          </a:p>
          <a:p>
            <a:pPr algn="just"/>
            <a:r>
              <a:rPr lang="ro-RO" sz="1600" dirty="0" smtClean="0"/>
              <a:t>Consumul ridicat de </a:t>
            </a:r>
            <a:r>
              <a:rPr lang="vi-VN" sz="1600" dirty="0" smtClean="0"/>
              <a:t>sare este una dintre riscurile majore de s</a:t>
            </a:r>
            <a:r>
              <a:rPr lang="ro-RO" sz="1600" dirty="0" smtClean="0"/>
              <a:t>ă</a:t>
            </a:r>
            <a:r>
              <a:rPr lang="vi-VN" sz="1600" dirty="0" smtClean="0"/>
              <a:t>n</a:t>
            </a:r>
            <a:r>
              <a:rPr lang="ro-RO" sz="1600" dirty="0" smtClean="0"/>
              <a:t>ă</a:t>
            </a:r>
            <a:r>
              <a:rPr lang="vi-VN" sz="1600" dirty="0" smtClean="0"/>
              <a:t>tate la nivel mondial </a:t>
            </a:r>
            <a:endParaRPr lang="ro-RO" sz="1600" dirty="0" smtClean="0"/>
          </a:p>
          <a:p>
            <a:pPr algn="just"/>
            <a:r>
              <a:rPr lang="ro-RO" sz="1600" dirty="0" smtClean="0"/>
              <a:t>Se apreciază că p</a:t>
            </a:r>
            <a:r>
              <a:rPr lang="vi-VN" sz="1600" dirty="0" smtClean="0"/>
              <a:t>este 300 de milioane de persoane </a:t>
            </a:r>
            <a:r>
              <a:rPr lang="ro-RO" sz="1600" dirty="0" smtClean="0"/>
              <a:t>au </a:t>
            </a:r>
            <a:r>
              <a:rPr lang="vi-VN" sz="1600" dirty="0" smtClean="0"/>
              <a:t>hipertensiune </a:t>
            </a:r>
            <a:r>
              <a:rPr lang="ro-RO" sz="1600" dirty="0" smtClean="0"/>
              <a:t>arterială determinată de un consum r</a:t>
            </a:r>
            <a:r>
              <a:rPr lang="vi-VN" sz="1600" dirty="0" smtClean="0"/>
              <a:t>idicat</a:t>
            </a:r>
            <a:r>
              <a:rPr lang="ro-RO" sz="1600" dirty="0" smtClean="0"/>
              <a:t> de sare</a:t>
            </a:r>
            <a:r>
              <a:rPr lang="vi-VN" sz="1600" dirty="0" smtClean="0"/>
              <a:t>. </a:t>
            </a:r>
            <a:endParaRPr lang="ro-RO" sz="1600" dirty="0" smtClean="0"/>
          </a:p>
          <a:p>
            <a:pPr algn="just"/>
            <a:r>
              <a:rPr lang="ro-RO" sz="1600" dirty="0" smtClean="0"/>
              <a:t>În plus, </a:t>
            </a:r>
            <a:r>
              <a:rPr lang="vi-VN" sz="1600" dirty="0" smtClean="0"/>
              <a:t>aport</a:t>
            </a:r>
            <a:r>
              <a:rPr lang="ro-RO" sz="1600" dirty="0" smtClean="0"/>
              <a:t>ul</a:t>
            </a:r>
            <a:r>
              <a:rPr lang="vi-VN" sz="1600" dirty="0" smtClean="0"/>
              <a:t> ridicat de sare este asociat cu cancerul gastric, </a:t>
            </a:r>
            <a:r>
              <a:rPr lang="ro-RO" sz="1600" dirty="0" smtClean="0"/>
              <a:t>litiaza renală recurentă</a:t>
            </a:r>
            <a:r>
              <a:rPr lang="vi-VN" sz="1600" dirty="0" smtClean="0"/>
              <a:t>, osteoporoz</a:t>
            </a:r>
            <a:r>
              <a:rPr lang="ro-RO" sz="1600" dirty="0" smtClean="0"/>
              <a:t>ă</a:t>
            </a:r>
            <a:r>
              <a:rPr lang="vi-VN" sz="1600" dirty="0" smtClean="0"/>
              <a:t>, obezitate, deteriorarea vaselor de sânge. </a:t>
            </a:r>
            <a:endParaRPr lang="ro-RO" sz="1600" dirty="0" smtClean="0"/>
          </a:p>
          <a:p>
            <a:pPr algn="just"/>
            <a:r>
              <a:rPr lang="vi-VN" sz="1600" dirty="0" smtClean="0"/>
              <a:t>Adulții ar trebui să mănânce mai puțin de 5 g de sare (2000 mg sodiu) pe zi. </a:t>
            </a:r>
            <a:endParaRPr lang="ro-RO" sz="1600" dirty="0" smtClean="0"/>
          </a:p>
          <a:p>
            <a:pPr algn="just"/>
            <a:r>
              <a:rPr lang="vi-VN" sz="1600" dirty="0" smtClean="0"/>
              <a:t>OMS a indicat reducerea </a:t>
            </a:r>
            <a:r>
              <a:rPr lang="ro-RO" sz="1600" dirty="0" smtClean="0"/>
              <a:t>consumului </a:t>
            </a:r>
            <a:r>
              <a:rPr lang="vi-VN" sz="1600" dirty="0" smtClean="0"/>
              <a:t>de sare </a:t>
            </a:r>
            <a:r>
              <a:rPr lang="ro-RO" sz="1600" dirty="0" smtClean="0"/>
              <a:t>ca fiind </a:t>
            </a:r>
            <a:r>
              <a:rPr lang="vi-VN" sz="1600" dirty="0" smtClean="0"/>
              <a:t>cel mai bun mod de a de a îmbunătăți </a:t>
            </a:r>
            <a:r>
              <a:rPr lang="ro-RO" sz="1600" dirty="0" smtClean="0"/>
              <a:t>starea de </a:t>
            </a:r>
            <a:r>
              <a:rPr lang="vi-VN" sz="1600" dirty="0" smtClean="0"/>
              <a:t>sănătate.</a:t>
            </a:r>
            <a:r>
              <a:rPr lang="ro-RO" sz="1600" dirty="0" smtClean="0"/>
              <a:t> (</a:t>
            </a:r>
            <a:r>
              <a:rPr lang="ro-RO" sz="1600" dirty="0" smtClean="0">
                <a:hlinkClick r:id="rId2"/>
              </a:rPr>
              <a:t>http://www.whleague.org/</a:t>
            </a:r>
            <a:r>
              <a:rPr lang="ro-RO" sz="1600" dirty="0" smtClean="0"/>
              <a:t>)</a:t>
            </a:r>
          </a:p>
          <a:p>
            <a:pPr algn="just"/>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6"/>
          <p:cNvSpPr>
            <a:spLocks noGrp="1" noChangeArrowheads="1"/>
          </p:cNvSpPr>
          <p:nvPr>
            <p:ph/>
          </p:nvPr>
        </p:nvSpPr>
        <p:spPr>
          <a:xfrm>
            <a:off x="533400" y="274638"/>
            <a:ext cx="8382000" cy="5851525"/>
          </a:xfrm>
        </p:spPr>
        <p:txBody>
          <a:bodyPr/>
          <a:lstStyle/>
          <a:p>
            <a:pPr>
              <a:buFont typeface="Wingdings" pitchFamily="2" charset="2"/>
              <a:buNone/>
            </a:pPr>
            <a:r>
              <a:rPr lang="ro-RO" sz="1600" b="1" dirty="0"/>
              <a:t>		</a:t>
            </a:r>
          </a:p>
          <a:p>
            <a:pPr>
              <a:buFont typeface="Wingdings" pitchFamily="2" charset="2"/>
              <a:buNone/>
            </a:pPr>
            <a:endParaRPr lang="ro-RO" sz="1600" b="1" dirty="0"/>
          </a:p>
          <a:p>
            <a:pPr>
              <a:buFont typeface="Wingdings" pitchFamily="2" charset="2"/>
              <a:buNone/>
            </a:pPr>
            <a:r>
              <a:rPr lang="ro-RO" sz="1600" b="1" dirty="0"/>
              <a:t>	</a:t>
            </a:r>
            <a:r>
              <a:rPr lang="ro-RO" sz="1600" b="1" dirty="0" smtClean="0">
                <a:solidFill>
                  <a:srgbClr val="00B0F0"/>
                </a:solidFill>
              </a:rPr>
              <a:t>Bolile </a:t>
            </a:r>
            <a:r>
              <a:rPr lang="ro-RO" sz="1600" b="1" dirty="0">
                <a:solidFill>
                  <a:srgbClr val="00B0F0"/>
                </a:solidFill>
              </a:rPr>
              <a:t>legate de </a:t>
            </a:r>
            <a:r>
              <a:rPr lang="ro-RO" sz="1600" b="1" dirty="0" smtClean="0">
                <a:solidFill>
                  <a:srgbClr val="00B0F0"/>
                </a:solidFill>
              </a:rPr>
              <a:t>HTA </a:t>
            </a:r>
            <a:r>
              <a:rPr lang="ro-RO" sz="1600" b="1" dirty="0">
                <a:solidFill>
                  <a:srgbClr val="00B0F0"/>
                </a:solidFill>
              </a:rPr>
              <a:t>au un impact major asupra cheltuielilor de îngrijiri </a:t>
            </a:r>
            <a:r>
              <a:rPr lang="ro-RO" sz="1600" b="1" dirty="0" smtClean="0">
                <a:solidFill>
                  <a:srgbClr val="00B0F0"/>
                </a:solidFill>
              </a:rPr>
              <a:t>medicale </a:t>
            </a:r>
            <a:r>
              <a:rPr lang="ro-RO" sz="1600" dirty="0" smtClean="0">
                <a:solidFill>
                  <a:srgbClr val="00B0F0"/>
                </a:solidFill>
              </a:rPr>
              <a:t>(3, 4)</a:t>
            </a:r>
            <a:endParaRPr lang="ro-RO" sz="1600" dirty="0">
              <a:solidFill>
                <a:srgbClr val="00B0F0"/>
              </a:solidFill>
            </a:endParaRPr>
          </a:p>
          <a:p>
            <a:pPr>
              <a:buClr>
                <a:schemeClr val="tx1"/>
              </a:buClr>
            </a:pPr>
            <a:endParaRPr lang="en-US" sz="1400" dirty="0" smtClean="0"/>
          </a:p>
          <a:p>
            <a:pPr>
              <a:buClr>
                <a:schemeClr val="tx1"/>
              </a:buClr>
            </a:pPr>
            <a:r>
              <a:rPr lang="ro-RO" sz="1600" dirty="0" smtClean="0"/>
              <a:t>Se </a:t>
            </a:r>
            <a:r>
              <a:rPr lang="ro-RO" sz="1600" dirty="0"/>
              <a:t>estimează că 10% dintre cheltuielile pentru îngrijiri medicale sunt în relaţie directă cu PA crescută şi complicaţiile </a:t>
            </a:r>
            <a:r>
              <a:rPr lang="ro-RO" sz="1600" dirty="0" smtClean="0"/>
              <a:t>ei</a:t>
            </a:r>
            <a:endParaRPr lang="en-US" sz="1600" dirty="0" smtClean="0"/>
          </a:p>
          <a:p>
            <a:pPr>
              <a:buClr>
                <a:schemeClr val="tx1"/>
              </a:buClr>
            </a:pPr>
            <a:endParaRPr lang="ro-RO" sz="1600" dirty="0"/>
          </a:p>
          <a:p>
            <a:pPr>
              <a:buClr>
                <a:schemeClr val="tx1"/>
              </a:buClr>
            </a:pPr>
            <a:endParaRPr lang="en-US" sz="1400" dirty="0" smtClean="0"/>
          </a:p>
        </p:txBody>
      </p:sp>
      <p:pic>
        <p:nvPicPr>
          <p:cNvPr id="3" name="Picture 2" descr="clinical-trials-in-hypertension-2-638.jpg"/>
          <p:cNvPicPr>
            <a:picLocks noChangeAspect="1"/>
          </p:cNvPicPr>
          <p:nvPr/>
        </p:nvPicPr>
        <p:blipFill>
          <a:blip r:embed="rId2" cstate="print"/>
          <a:stretch>
            <a:fillRect/>
          </a:stretch>
        </p:blipFill>
        <p:spPr>
          <a:xfrm>
            <a:off x="914401" y="2286001"/>
            <a:ext cx="7543799" cy="403262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Grp="1" noChangeArrowheads="1"/>
          </p:cNvSpPr>
          <p:nvPr>
            <p:ph idx="1"/>
          </p:nvPr>
        </p:nvSpPr>
        <p:spPr>
          <a:xfrm>
            <a:off x="4572000" y="1371600"/>
            <a:ext cx="4114800" cy="4572000"/>
          </a:xfrm>
        </p:spPr>
        <p:txBody>
          <a:bodyPr/>
          <a:lstStyle/>
          <a:p>
            <a:pPr lvl="2">
              <a:buClr>
                <a:schemeClr val="tx1"/>
              </a:buClr>
            </a:pPr>
            <a:endParaRPr lang="ro-RO" sz="1600" dirty="0" smtClean="0"/>
          </a:p>
          <a:p>
            <a:pPr lvl="2">
              <a:buClr>
                <a:schemeClr val="tx1"/>
              </a:buClr>
            </a:pPr>
            <a:endParaRPr lang="ro-RO" sz="1600" dirty="0" smtClean="0"/>
          </a:p>
          <a:p>
            <a:pPr lvl="2">
              <a:buClr>
                <a:schemeClr val="tx1"/>
              </a:buClr>
            </a:pPr>
            <a:endParaRPr lang="ro-RO" sz="1600" dirty="0" smtClean="0"/>
          </a:p>
          <a:p>
            <a:pPr lvl="2" algn="just">
              <a:buClr>
                <a:schemeClr val="tx1"/>
              </a:buClr>
            </a:pPr>
            <a:r>
              <a:rPr lang="ro-RO" sz="1600" dirty="0" smtClean="0"/>
              <a:t>Cele </a:t>
            </a:r>
            <a:r>
              <a:rPr lang="ro-RO" sz="1600" dirty="0"/>
              <a:t>mai multe persoane cu HTA </a:t>
            </a:r>
            <a:r>
              <a:rPr lang="ro-RO" sz="1600" dirty="0" smtClean="0"/>
              <a:t>(conform estimărilor CDC în aproape jumătate dintre cazuri) nu sunt conştiente </a:t>
            </a:r>
            <a:r>
              <a:rPr lang="ro-RO" sz="1600" dirty="0"/>
              <a:t>că presiunea lor arterială este </a:t>
            </a:r>
            <a:r>
              <a:rPr lang="ro-RO" sz="1600" dirty="0" smtClean="0"/>
              <a:t>ridicată.</a:t>
            </a:r>
          </a:p>
          <a:p>
            <a:pPr lvl="2" algn="just">
              <a:buClr>
                <a:schemeClr val="tx1"/>
              </a:buClr>
            </a:pPr>
            <a:endParaRPr lang="ro-RO" sz="1600" dirty="0" smtClean="0"/>
          </a:p>
          <a:p>
            <a:pPr lvl="2" algn="just">
              <a:buClr>
                <a:schemeClr val="tx1"/>
              </a:buClr>
            </a:pPr>
            <a:r>
              <a:rPr lang="ro-RO" sz="1600" dirty="0" smtClean="0"/>
              <a:t>O proporţie mare dintre cei care sunt conştienţi că au valori ridicate ale PA rămân netrataţi, sau chiar dacă sunt trataţi, o proporţie mare au încă PA controlată suboptimal.</a:t>
            </a:r>
          </a:p>
          <a:p>
            <a:pPr>
              <a:buFont typeface="Wingdings" pitchFamily="2" charset="2"/>
              <a:buNone/>
            </a:pPr>
            <a:endParaRPr lang="ro-RO" sz="1600" b="1" dirty="0"/>
          </a:p>
        </p:txBody>
      </p:sp>
      <p:pic>
        <p:nvPicPr>
          <p:cNvPr id="3" name="Picture 2" descr="world-heart-day-graphic-jpeg-2015-09-21.jpg"/>
          <p:cNvPicPr>
            <a:picLocks noChangeAspect="1"/>
          </p:cNvPicPr>
          <p:nvPr/>
        </p:nvPicPr>
        <p:blipFill>
          <a:blip r:embed="rId2" cstate="print"/>
          <a:stretch>
            <a:fillRect/>
          </a:stretch>
        </p:blipFill>
        <p:spPr>
          <a:xfrm>
            <a:off x="381000" y="1981200"/>
            <a:ext cx="5001627" cy="3962400"/>
          </a:xfrm>
          <a:prstGeom prst="rect">
            <a:avLst/>
          </a:prstGeom>
        </p:spPr>
      </p:pic>
      <p:sp>
        <p:nvSpPr>
          <p:cNvPr id="4" name="TextBox 3"/>
          <p:cNvSpPr txBox="1"/>
          <p:nvPr/>
        </p:nvSpPr>
        <p:spPr>
          <a:xfrm>
            <a:off x="1066800" y="533400"/>
            <a:ext cx="7162800" cy="923330"/>
          </a:xfrm>
          <a:prstGeom prst="rect">
            <a:avLst/>
          </a:prstGeom>
          <a:noFill/>
        </p:spPr>
        <p:txBody>
          <a:bodyPr wrap="square" rtlCol="0">
            <a:spAutoFit/>
          </a:bodyPr>
          <a:lstStyle/>
          <a:p>
            <a:pPr>
              <a:buClr>
                <a:schemeClr val="tx1"/>
              </a:buClr>
              <a:buFont typeface="Wingdings" pitchFamily="2" charset="2"/>
              <a:buNone/>
            </a:pPr>
            <a:r>
              <a:rPr lang="ro-RO" b="1" dirty="0" smtClean="0">
                <a:solidFill>
                  <a:srgbClr val="00B0F0"/>
                </a:solidFill>
                <a:effectLst>
                  <a:outerShdw blurRad="38100" dist="38100" dir="2700000" algn="tl">
                    <a:srgbClr val="000000">
                      <a:alpha val="43137"/>
                    </a:srgbClr>
                  </a:outerShdw>
                </a:effectLst>
              </a:rPr>
              <a:t>Intervenţiile clinice nu au fost aplicate în mod sistematic atât în ţările economic dezvoltate cât şi în cele în dezvoltare </a:t>
            </a:r>
            <a:r>
              <a:rPr lang="ro-RO" dirty="0" smtClean="0">
                <a:solidFill>
                  <a:srgbClr val="00B0F0"/>
                </a:solidFill>
                <a:effectLst>
                  <a:outerShdw blurRad="38100" dist="38100" dir="2700000" algn="tl">
                    <a:srgbClr val="000000">
                      <a:alpha val="43137"/>
                    </a:srgbClr>
                  </a:outerShdw>
                </a:effectLst>
              </a:rPr>
              <a:t>(5, 6, 7)</a:t>
            </a:r>
          </a:p>
          <a:p>
            <a:endParaRPr lang="en-US" dirty="0"/>
          </a:p>
        </p:txBody>
      </p:sp>
    </p:spTree>
  </p:cSld>
  <p:clrMapOvr>
    <a:masterClrMapping/>
  </p:clrMapOvr>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Axis</Template>
  <TotalTime>852</TotalTime>
  <Words>1004</Words>
  <Application>Microsoft Office PowerPoint</Application>
  <PresentationFormat>On-screen Show (4:3)</PresentationFormat>
  <Paragraphs>77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Axis</vt:lpstr>
      <vt:lpstr>ZIUAMONDIALĂ  DE LUPTĂ ÎMPOTRIVA HIPERTENSIUNII 2019 17 mai   </vt:lpstr>
      <vt:lpstr>   WHL . NEWSLETTER  News from the World Hypertension League (WHL). In Official Relations with the International Society of Hypertension and the World Health Organization. No. 163, March 2019 </vt:lpstr>
      <vt:lpstr>Mai Luna Măsurătorilor</vt:lpstr>
      <vt:lpstr>Dimensiunea epidemiologică a HTA (1) - nivel global -</vt:lpstr>
      <vt:lpstr>Dimensiunea epidemiologică a HTA (2) - la nivelul Europei-</vt:lpstr>
      <vt:lpstr>Dimensiunea epidemiologică a HTA - România -</vt:lpstr>
      <vt:lpstr>Atenționare WHL http://www.whleague.org/</vt:lpstr>
      <vt:lpstr>Slide 8</vt:lpstr>
      <vt:lpstr>Slide 9</vt:lpstr>
      <vt:lpstr>Acțiuni de sănătate publică recomandate de WHL  și ISH pentru Organizații Naționale</vt:lpstr>
      <vt:lpstr>Slide 11</vt:lpstr>
    </vt:vector>
  </TitlesOfParts>
  <Company>ISPCJ - scolara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ZIUA MONDIALĂ A HIPERTENSIUNII Presiunea arterială ridicată: de ce prevenirea şi controlul sunt urgente şi importante.  FACT SHEET 2014 Al World Hypertension League şi International Society of Hypertension</dc:title>
  <dc:creator>user</dc:creator>
  <cp:lastModifiedBy>elenap</cp:lastModifiedBy>
  <cp:revision>178</cp:revision>
  <dcterms:created xsi:type="dcterms:W3CDTF">2014-04-02T06:43:23Z</dcterms:created>
  <dcterms:modified xsi:type="dcterms:W3CDTF">2019-05-28T06:14:47Z</dcterms:modified>
</cp:coreProperties>
</file>